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39"/>
  </p:notesMasterIdLst>
  <p:sldIdLst>
    <p:sldId id="265" r:id="rId2"/>
    <p:sldId id="268" r:id="rId3"/>
    <p:sldId id="463" r:id="rId4"/>
    <p:sldId id="459" r:id="rId5"/>
    <p:sldId id="452" r:id="rId6"/>
    <p:sldId id="429" r:id="rId7"/>
    <p:sldId id="453" r:id="rId8"/>
    <p:sldId id="454" r:id="rId9"/>
    <p:sldId id="455" r:id="rId10"/>
    <p:sldId id="456" r:id="rId11"/>
    <p:sldId id="457" r:id="rId12"/>
    <p:sldId id="467" r:id="rId13"/>
    <p:sldId id="458" r:id="rId14"/>
    <p:sldId id="466" r:id="rId15"/>
    <p:sldId id="428" r:id="rId16"/>
    <p:sldId id="400" r:id="rId17"/>
    <p:sldId id="389" r:id="rId18"/>
    <p:sldId id="280" r:id="rId19"/>
    <p:sldId id="432" r:id="rId20"/>
    <p:sldId id="435" r:id="rId21"/>
    <p:sldId id="437" r:id="rId22"/>
    <p:sldId id="436" r:id="rId23"/>
    <p:sldId id="460" r:id="rId24"/>
    <p:sldId id="440" r:id="rId25"/>
    <p:sldId id="441" r:id="rId26"/>
    <p:sldId id="442" r:id="rId27"/>
    <p:sldId id="444" r:id="rId28"/>
    <p:sldId id="445" r:id="rId29"/>
    <p:sldId id="446" r:id="rId30"/>
    <p:sldId id="443" r:id="rId31"/>
    <p:sldId id="447" r:id="rId32"/>
    <p:sldId id="449" r:id="rId33"/>
    <p:sldId id="450" r:id="rId34"/>
    <p:sldId id="465" r:id="rId35"/>
    <p:sldId id="461" r:id="rId36"/>
    <p:sldId id="462" r:id="rId37"/>
    <p:sldId id="46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09"/>
    <p:restoredTop sz="94663"/>
  </p:normalViewPr>
  <p:slideViewPr>
    <p:cSldViewPr snapToGrid="0" snapToObjects="1">
      <p:cViewPr varScale="1">
        <p:scale>
          <a:sx n="78" d="100"/>
          <a:sy n="78" d="100"/>
        </p:scale>
        <p:origin x="485"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D9FF8E-10DD-42A2-AD1E-4459247DEB72}" type="datetimeFigureOut">
              <a:rPr lang="en-US" smtClean="0"/>
              <a:t>12/8/2024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5712E2-210E-442A-87B6-1116097889C7}" type="slidenum">
              <a:rPr lang="en-US" smtClean="0"/>
              <a:t>‹#›</a:t>
            </a:fld>
            <a:endParaRPr lang="en-US"/>
          </a:p>
        </p:txBody>
      </p:sp>
    </p:spTree>
    <p:extLst>
      <p:ext uri="{BB962C8B-B14F-4D97-AF65-F5344CB8AC3E}">
        <p14:creationId xmlns:p14="http://schemas.microsoft.com/office/powerpoint/2010/main" val="8890435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goals of this activity. </a:t>
            </a:r>
          </a:p>
          <a:p>
            <a:endParaRPr lang="en-US" dirty="0"/>
          </a:p>
          <a:p>
            <a:r>
              <a:rPr lang="en-US" dirty="0"/>
              <a:t>The first goal is to assessing the direct impact of COVID19 through syndromic surveillance. This involves using data on symptoms or outcome directly related to COVID-19 to flag geographic areas for potential COVID-19 circulation. This does not use information on positive COVID-19 tests, but instead uses information on symptoms, such as pneumonia or flu-like symptoms, to identify hotspots.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goal is to quantify the indirect impacts of COVID19 on utilization of essential health services, which range from assessing changes in the number of outpatient visits to the number babies delivered in a health facility to the number of children receiving their immunizations.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Despite being two distinct goals, these goals do share the fact they BOTH use routinely collected data and look for deviations from what is “expected”. And so, the data science tools that we use will be similar. </a:t>
            </a:r>
          </a:p>
          <a:p>
            <a:endParaRPr lang="en-US" dirty="0"/>
          </a:p>
        </p:txBody>
      </p:sp>
      <p:sp>
        <p:nvSpPr>
          <p:cNvPr id="4" name="Slide Number Placeholder 3"/>
          <p:cNvSpPr>
            <a:spLocks noGrp="1"/>
          </p:cNvSpPr>
          <p:nvPr>
            <p:ph type="sldNum" sz="quarter" idx="5"/>
          </p:nvPr>
        </p:nvSpPr>
        <p:spPr/>
        <p:txBody>
          <a:bodyPr/>
          <a:lstStyle/>
          <a:p>
            <a:fld id="{7C5712E2-210E-442A-87B6-1116097889C7}" type="slidenum">
              <a:rPr lang="en-US" smtClean="0"/>
              <a:t>16</a:t>
            </a:fld>
            <a:endParaRPr lang="en-US"/>
          </a:p>
        </p:txBody>
      </p:sp>
    </p:spTree>
    <p:extLst>
      <p:ext uri="{BB962C8B-B14F-4D97-AF65-F5344CB8AC3E}">
        <p14:creationId xmlns:p14="http://schemas.microsoft.com/office/powerpoint/2010/main" val="1413343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5712E2-210E-442A-87B6-1116097889C7}" type="slidenum">
              <a:rPr lang="en-US" smtClean="0"/>
              <a:t>28</a:t>
            </a:fld>
            <a:endParaRPr lang="en-US"/>
          </a:p>
        </p:txBody>
      </p:sp>
    </p:spTree>
    <p:extLst>
      <p:ext uri="{BB962C8B-B14F-4D97-AF65-F5344CB8AC3E}">
        <p14:creationId xmlns:p14="http://schemas.microsoft.com/office/powerpoint/2010/main" val="1060299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80B79DF-EEEF-9A45-A67A-28764B4FF436}"/>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Title 3">
            <a:extLst>
              <a:ext uri="{FF2B5EF4-FFF2-40B4-BE49-F238E27FC236}">
                <a16:creationId xmlns:a16="http://schemas.microsoft.com/office/drawing/2014/main" id="{8DEA516A-E83A-896F-21EC-6ED90134759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48809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6A202-D54C-804D-BC61-773957038F3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F8718D-443A-2549-B8D4-E6EE5695B389}"/>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F2D2B03-0336-6C47-A395-421826B9809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506703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33B2F-404E-2B42-9799-837D881DBB11}"/>
              </a:ext>
            </a:extLst>
          </p:cNvPr>
          <p:cNvSpPr>
            <a:spLocks noGrp="1"/>
          </p:cNvSpPr>
          <p:nvPr>
            <p:ph type="title"/>
          </p:nvPr>
        </p:nvSpPr>
        <p:spPr>
          <a:xfrm>
            <a:off x="838200" y="365125"/>
            <a:ext cx="10515600" cy="1000967"/>
          </a:xfrm>
          <a:prstGeom prst="rect">
            <a:avLst/>
          </a:prstGeom>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392D1C27-05B1-0A4C-ACE5-EF2061BD5289}"/>
              </a:ext>
            </a:extLst>
          </p:cNvPr>
          <p:cNvSpPr>
            <a:spLocks noGrp="1"/>
          </p:cNvSpPr>
          <p:nvPr>
            <p:ph type="body" orient="vert" idx="1"/>
          </p:nvPr>
        </p:nvSpPr>
        <p:spPr>
          <a:xfrm>
            <a:off x="838200" y="1575413"/>
            <a:ext cx="10515600" cy="4340646"/>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16025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69710D-115D-0345-8A20-C32D3E513506}"/>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FFB668-4C3D-7B49-9CC6-EDCC023D4998}"/>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9597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5FD46-C601-434F-9869-4B21DEA1DC42}"/>
              </a:ext>
            </a:extLst>
          </p:cNvPr>
          <p:cNvSpPr>
            <a:spLocks noGrp="1"/>
          </p:cNvSpPr>
          <p:nvPr>
            <p:ph type="title"/>
          </p:nvPr>
        </p:nvSpPr>
        <p:spPr>
          <a:xfrm>
            <a:off x="838200" y="365126"/>
            <a:ext cx="10515600" cy="1023000"/>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AD072E3E-D751-C942-A606-6A7386E5C7C2}"/>
              </a:ext>
            </a:extLst>
          </p:cNvPr>
          <p:cNvSpPr>
            <a:spLocks noGrp="1"/>
          </p:cNvSpPr>
          <p:nvPr>
            <p:ph idx="1"/>
          </p:nvPr>
        </p:nvSpPr>
        <p:spPr>
          <a:xfrm>
            <a:off x="838200" y="1564395"/>
            <a:ext cx="10515600" cy="434064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633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5FD46-C601-434F-9869-4B21DEA1DC42}"/>
              </a:ext>
            </a:extLst>
          </p:cNvPr>
          <p:cNvSpPr>
            <a:spLocks noGrp="1"/>
          </p:cNvSpPr>
          <p:nvPr>
            <p:ph type="title"/>
          </p:nvPr>
        </p:nvSpPr>
        <p:spPr>
          <a:xfrm>
            <a:off x="838200" y="365126"/>
            <a:ext cx="10515600" cy="1045034"/>
          </a:xfrm>
          <a:prstGeom prst="rect">
            <a:avLst/>
          </a:prstGeo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AD072E3E-D751-C942-A606-6A7386E5C7C2}"/>
              </a:ext>
            </a:extLst>
          </p:cNvPr>
          <p:cNvSpPr>
            <a:spLocks noGrp="1"/>
          </p:cNvSpPr>
          <p:nvPr>
            <p:ph idx="1"/>
          </p:nvPr>
        </p:nvSpPr>
        <p:spPr>
          <a:xfrm>
            <a:off x="838200" y="1616304"/>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5303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21426-AF7A-1A42-8000-9AD7575A19A5}"/>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15DE89-6361-9E43-B625-D8A05D16AEF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034482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117D2-22FA-EC4E-BF9D-9140483BF2CF}"/>
              </a:ext>
            </a:extLst>
          </p:cNvPr>
          <p:cNvSpPr>
            <a:spLocks noGrp="1"/>
          </p:cNvSpPr>
          <p:nvPr>
            <p:ph type="title"/>
          </p:nvPr>
        </p:nvSpPr>
        <p:spPr>
          <a:xfrm>
            <a:off x="838200" y="365125"/>
            <a:ext cx="10515600" cy="978933"/>
          </a:xfrm>
          <a:prstGeom prst="rect">
            <a:avLst/>
          </a:prstGeo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D25C953-4516-7944-B2E8-3781DCC78B44}"/>
              </a:ext>
            </a:extLst>
          </p:cNvPr>
          <p:cNvSpPr>
            <a:spLocks noGrp="1"/>
          </p:cNvSpPr>
          <p:nvPr>
            <p:ph sz="half" idx="1"/>
          </p:nvPr>
        </p:nvSpPr>
        <p:spPr>
          <a:xfrm>
            <a:off x="838200" y="1561221"/>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3320F5-6F8C-4740-9151-BA03BC3F25F7}"/>
              </a:ext>
            </a:extLst>
          </p:cNvPr>
          <p:cNvSpPr>
            <a:spLocks noGrp="1"/>
          </p:cNvSpPr>
          <p:nvPr>
            <p:ph sz="half" idx="2"/>
          </p:nvPr>
        </p:nvSpPr>
        <p:spPr>
          <a:xfrm>
            <a:off x="6172200" y="1561221"/>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8946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80F19-B8E2-A942-B66D-3F1DF3018546}"/>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99F472A-52D2-714D-B273-66D0E9398C82}"/>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02130E-CC8A-4143-9F4F-4522A50204FD}"/>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44FE7DE-26F2-884D-81EB-63502AE8A757}"/>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80D6A3-4C56-DB40-B53F-555126C4AE10}"/>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040219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958B0-B98F-694D-BEA3-BB0C2D078CCA}"/>
              </a:ext>
            </a:extLst>
          </p:cNvPr>
          <p:cNvSpPr>
            <a:spLocks noGrp="1"/>
          </p:cNvSpPr>
          <p:nvPr>
            <p:ph type="title"/>
          </p:nvPr>
        </p:nvSpPr>
        <p:spPr>
          <a:xfrm>
            <a:off x="838200" y="365125"/>
            <a:ext cx="10515600" cy="901815"/>
          </a:xfrm>
          <a:prstGeom prst="rect">
            <a:avLst/>
          </a:prstGeom>
        </p:spPr>
        <p:txBody>
          <a:bodyPr/>
          <a:lstStyle/>
          <a:p>
            <a:r>
              <a:rPr lang="en-US" dirty="0"/>
              <a:t>Click to edit Master title style</a:t>
            </a:r>
          </a:p>
        </p:txBody>
      </p:sp>
    </p:spTree>
    <p:extLst>
      <p:ext uri="{BB962C8B-B14F-4D97-AF65-F5344CB8AC3E}">
        <p14:creationId xmlns:p14="http://schemas.microsoft.com/office/powerpoint/2010/main" val="1816054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2882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06A4E-686F-7D4D-AAD6-727888B12FC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C09479D8-5789-6C4F-9DB7-A1909A9A16F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B0BC27-390A-5C44-939B-50CC6F46DD3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790644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0F4BE8D-28FC-2245-ACDB-749F051AB644}"/>
              </a:ext>
            </a:extLst>
          </p:cNvPr>
          <p:cNvSpPr/>
          <p:nvPr userDrawn="1"/>
        </p:nvSpPr>
        <p:spPr>
          <a:xfrm flipV="1">
            <a:off x="0" y="5994400"/>
            <a:ext cx="12192000" cy="863600"/>
          </a:xfrm>
          <a:prstGeom prst="rect">
            <a:avLst/>
          </a:prstGeom>
          <a:solidFill>
            <a:srgbClr val="D3D3C9">
              <a:alpha val="50000"/>
            </a:srgb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b="0" i="0" dirty="0">
              <a:latin typeface="Georgia" panose="02040502050405020303" pitchFamily="18" charset="0"/>
            </a:endParaRPr>
          </a:p>
        </p:txBody>
      </p:sp>
      <p:sp>
        <p:nvSpPr>
          <p:cNvPr id="9" name="Title Placeholder 1">
            <a:extLst>
              <a:ext uri="{FF2B5EF4-FFF2-40B4-BE49-F238E27FC236}">
                <a16:creationId xmlns:a16="http://schemas.microsoft.com/office/drawing/2014/main" id="{B65FB2A3-816F-2648-953A-E63FBE092F87}"/>
              </a:ext>
            </a:extLst>
          </p:cNvPr>
          <p:cNvSpPr>
            <a:spLocks noGrp="1"/>
          </p:cNvSpPr>
          <p:nvPr>
            <p:ph type="title"/>
          </p:nvPr>
        </p:nvSpPr>
        <p:spPr bwMode="auto">
          <a:xfrm>
            <a:off x="914400" y="274638"/>
            <a:ext cx="7391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b" anchorCtr="0" compatLnSpc="1">
            <a:prstTxWarp prst="textNoShape">
              <a:avLst/>
            </a:prstTxWarp>
          </a:bodyPr>
          <a:lstStyle/>
          <a:p>
            <a:pPr lvl="0"/>
            <a:r>
              <a:rPr lang="en-US" altLang="en-US" dirty="0"/>
              <a:t>Click to edit Master title style</a:t>
            </a:r>
          </a:p>
        </p:txBody>
      </p:sp>
      <p:sp>
        <p:nvSpPr>
          <p:cNvPr id="10" name="Text Placeholder 2">
            <a:extLst>
              <a:ext uri="{FF2B5EF4-FFF2-40B4-BE49-F238E27FC236}">
                <a16:creationId xmlns:a16="http://schemas.microsoft.com/office/drawing/2014/main" id="{2DD945DD-2AFA-C84E-993C-E98FB9F9BF6A}"/>
              </a:ext>
            </a:extLst>
          </p:cNvPr>
          <p:cNvSpPr>
            <a:spLocks noGrp="1"/>
          </p:cNvSpPr>
          <p:nvPr>
            <p:ph type="body" idx="1"/>
          </p:nvPr>
        </p:nvSpPr>
        <p:spPr bwMode="auto">
          <a:xfrm>
            <a:off x="914400" y="1600200"/>
            <a:ext cx="73914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1" name="Text Placeholder 7">
            <a:extLst>
              <a:ext uri="{FF2B5EF4-FFF2-40B4-BE49-F238E27FC236}">
                <a16:creationId xmlns:a16="http://schemas.microsoft.com/office/drawing/2014/main" id="{70659BC3-21DC-994A-9D18-4EABBDA5EBC4}"/>
              </a:ext>
            </a:extLst>
          </p:cNvPr>
          <p:cNvSpPr txBox="1">
            <a:spLocks/>
          </p:cNvSpPr>
          <p:nvPr userDrawn="1"/>
        </p:nvSpPr>
        <p:spPr>
          <a:xfrm>
            <a:off x="11332834" y="6275388"/>
            <a:ext cx="641350" cy="341312"/>
          </a:xfrm>
          <a:prstGeom prst="rect">
            <a:avLst/>
          </a:prstGeom>
        </p:spPr>
        <p:txBody>
          <a:bodyPr/>
          <a:lstStyle>
            <a:lvl1pPr marL="182563"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eaLnBrk="1" hangingPunct="1">
              <a:spcBef>
                <a:spcPct val="20000"/>
              </a:spcBef>
              <a:buClr>
                <a:schemeClr val="accent2"/>
              </a:buClr>
              <a:buSzPct val="80000"/>
              <a:defRPr/>
            </a:pPr>
            <a:fld id="{17305D22-8E7E-6B41-BEC9-565AD26A9684}" type="slidenum">
              <a:rPr lang="en-US" altLang="en-US" sz="1100" b="0" i="0" smtClean="0">
                <a:solidFill>
                  <a:srgbClr val="7F7F7F"/>
                </a:solidFill>
                <a:latin typeface="Georgia" panose="02040502050405020303" pitchFamily="18" charset="0"/>
                <a:cs typeface="Arial" panose="020B0604020202020204" pitchFamily="34" charset="0"/>
              </a:rPr>
              <a:pPr eaLnBrk="1" hangingPunct="1">
                <a:spcBef>
                  <a:spcPct val="20000"/>
                </a:spcBef>
                <a:buClr>
                  <a:schemeClr val="accent2"/>
                </a:buClr>
                <a:buSzPct val="80000"/>
                <a:defRPr/>
              </a:pPr>
              <a:t>‹#›</a:t>
            </a:fld>
            <a:endParaRPr lang="en-US" altLang="en-US" sz="1100" b="0" i="0" dirty="0">
              <a:solidFill>
                <a:srgbClr val="7F7F7F"/>
              </a:solidFill>
              <a:latin typeface="Georgia" panose="02040502050405020303" pitchFamily="18" charset="0"/>
              <a:cs typeface="Arial" panose="020B0604020202020204" pitchFamily="34" charset="0"/>
            </a:endParaRPr>
          </a:p>
        </p:txBody>
      </p:sp>
    </p:spTree>
    <p:extLst>
      <p:ext uri="{BB962C8B-B14F-4D97-AF65-F5344CB8AC3E}">
        <p14:creationId xmlns:p14="http://schemas.microsoft.com/office/powerpoint/2010/main" val="1057604374"/>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b="0" i="0" kern="1200">
          <a:solidFill>
            <a:schemeClr val="tx1"/>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hyperlink" Target="https://hoga.shinyapps.io/healthdown/" TargetMode="External"/><Relationship Id="rId2" Type="http://schemas.openxmlformats.org/officeDocument/2006/relationships/hyperlink" Target="https://r-graph-gallery.com/" TargetMode="Externa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2" Type="http://schemas.openxmlformats.org/officeDocument/2006/relationships/hyperlink" Target="https://tinyurl.com/yyufvh6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1AA06-F52F-4A71-AEE2-DF143A3E37FF}"/>
              </a:ext>
            </a:extLst>
          </p:cNvPr>
          <p:cNvSpPr>
            <a:spLocks noGrp="1"/>
          </p:cNvSpPr>
          <p:nvPr>
            <p:ph type="ctrTitle"/>
          </p:nvPr>
        </p:nvSpPr>
        <p:spPr>
          <a:xfrm>
            <a:off x="1524000" y="1122363"/>
            <a:ext cx="9144000" cy="2133599"/>
          </a:xfrm>
        </p:spPr>
        <p:txBody>
          <a:bodyPr/>
          <a:lstStyle/>
          <a:p>
            <a:pPr algn="ctr"/>
            <a:r>
              <a:rPr lang="en-US" dirty="0"/>
              <a:t>Data Analysis and Syndromic Surveillance using R</a:t>
            </a:r>
          </a:p>
        </p:txBody>
      </p:sp>
      <p:sp>
        <p:nvSpPr>
          <p:cNvPr id="5" name="Subtitle 4">
            <a:extLst>
              <a:ext uri="{FF2B5EF4-FFF2-40B4-BE49-F238E27FC236}">
                <a16:creationId xmlns:a16="http://schemas.microsoft.com/office/drawing/2014/main" id="{D39E8E67-8C47-4156-9314-57BC6889FCF6}"/>
              </a:ext>
            </a:extLst>
          </p:cNvPr>
          <p:cNvSpPr>
            <a:spLocks noGrp="1"/>
          </p:cNvSpPr>
          <p:nvPr>
            <p:ph type="subTitle" idx="1"/>
          </p:nvPr>
        </p:nvSpPr>
        <p:spPr>
          <a:xfrm>
            <a:off x="1524000" y="3449701"/>
            <a:ext cx="9593179" cy="1791905"/>
          </a:xfrm>
        </p:spPr>
        <p:txBody>
          <a:bodyPr/>
          <a:lstStyle/>
          <a:p>
            <a:r>
              <a:rPr lang="en-US" dirty="0"/>
              <a:t>Lecture 1</a:t>
            </a:r>
          </a:p>
          <a:p>
            <a:r>
              <a:rPr lang="en-US" dirty="0"/>
              <a:t>Nicholas Link</a:t>
            </a:r>
          </a:p>
        </p:txBody>
      </p:sp>
    </p:spTree>
    <p:extLst>
      <p:ext uri="{BB962C8B-B14F-4D97-AF65-F5344CB8AC3E}">
        <p14:creationId xmlns:p14="http://schemas.microsoft.com/office/powerpoint/2010/main" val="171895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EE0E7-DDA3-E9B5-F142-47D7C463242D}"/>
              </a:ext>
            </a:extLst>
          </p:cNvPr>
          <p:cNvSpPr>
            <a:spLocks noGrp="1"/>
          </p:cNvSpPr>
          <p:nvPr>
            <p:ph type="title"/>
          </p:nvPr>
        </p:nvSpPr>
        <p:spPr/>
        <p:txBody>
          <a:bodyPr/>
          <a:lstStyle/>
          <a:p>
            <a:r>
              <a:rPr lang="en-US" dirty="0"/>
              <a:t>My Response</a:t>
            </a:r>
          </a:p>
        </p:txBody>
      </p:sp>
      <p:sp>
        <p:nvSpPr>
          <p:cNvPr id="3" name="Content Placeholder 2">
            <a:extLst>
              <a:ext uri="{FF2B5EF4-FFF2-40B4-BE49-F238E27FC236}">
                <a16:creationId xmlns:a16="http://schemas.microsoft.com/office/drawing/2014/main" id="{457769BA-2D35-4ADA-A6AE-47AB9672D66C}"/>
              </a:ext>
            </a:extLst>
          </p:cNvPr>
          <p:cNvSpPr>
            <a:spLocks noGrp="1"/>
          </p:cNvSpPr>
          <p:nvPr>
            <p:ph idx="1"/>
          </p:nvPr>
        </p:nvSpPr>
        <p:spPr>
          <a:xfrm>
            <a:off x="838200" y="1564395"/>
            <a:ext cx="10515600" cy="3303238"/>
          </a:xfrm>
        </p:spPr>
        <p:txBody>
          <a:bodyPr/>
          <a:lstStyle/>
          <a:p>
            <a:r>
              <a:rPr lang="en-US" dirty="0"/>
              <a:t>Why am I conducting this training?</a:t>
            </a:r>
          </a:p>
          <a:p>
            <a:pPr lvl="1"/>
            <a:r>
              <a:rPr lang="en-US" dirty="0"/>
              <a:t>Share my experience with coding and statistics.</a:t>
            </a:r>
          </a:p>
          <a:p>
            <a:pPr lvl="1"/>
            <a:r>
              <a:rPr lang="en-US" dirty="0"/>
              <a:t>To support the work of the Liberia MOH team.</a:t>
            </a:r>
          </a:p>
          <a:p>
            <a:r>
              <a:rPr lang="en-US" dirty="0"/>
              <a:t>What am I hoping to learn?</a:t>
            </a:r>
          </a:p>
          <a:p>
            <a:pPr lvl="1"/>
            <a:r>
              <a:rPr lang="en-US" dirty="0"/>
              <a:t>To learn form the public health expertise in this group.</a:t>
            </a:r>
          </a:p>
          <a:p>
            <a:pPr lvl="1"/>
            <a:r>
              <a:rPr lang="en-US" dirty="0"/>
              <a:t>Gain experience leading trainings.</a:t>
            </a:r>
          </a:p>
          <a:p>
            <a:r>
              <a:rPr lang="en-US" dirty="0"/>
              <a:t>What do I bring?</a:t>
            </a:r>
          </a:p>
          <a:p>
            <a:pPr lvl="1"/>
            <a:r>
              <a:rPr lang="en-US" dirty="0"/>
              <a:t>Enthusiasm and training in statistics and R.</a:t>
            </a:r>
          </a:p>
        </p:txBody>
      </p:sp>
    </p:spTree>
    <p:extLst>
      <p:ext uri="{BB962C8B-B14F-4D97-AF65-F5344CB8AC3E}">
        <p14:creationId xmlns:p14="http://schemas.microsoft.com/office/powerpoint/2010/main" val="154825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203A8-DC58-54D7-754C-7AAA4079858D}"/>
              </a:ext>
            </a:extLst>
          </p:cNvPr>
          <p:cNvSpPr>
            <a:spLocks noGrp="1"/>
          </p:cNvSpPr>
          <p:nvPr>
            <p:ph type="title"/>
          </p:nvPr>
        </p:nvSpPr>
        <p:spPr/>
        <p:txBody>
          <a:bodyPr/>
          <a:lstStyle/>
          <a:p>
            <a:r>
              <a:rPr lang="en-US" dirty="0"/>
              <a:t>Goals of this training</a:t>
            </a:r>
          </a:p>
        </p:txBody>
      </p:sp>
      <p:sp>
        <p:nvSpPr>
          <p:cNvPr id="3" name="Content Placeholder 2">
            <a:extLst>
              <a:ext uri="{FF2B5EF4-FFF2-40B4-BE49-F238E27FC236}">
                <a16:creationId xmlns:a16="http://schemas.microsoft.com/office/drawing/2014/main" id="{577CAD88-C2EF-F24C-35EA-F121BA63A02B}"/>
              </a:ext>
            </a:extLst>
          </p:cNvPr>
          <p:cNvSpPr>
            <a:spLocks noGrp="1"/>
          </p:cNvSpPr>
          <p:nvPr>
            <p:ph idx="1"/>
          </p:nvPr>
        </p:nvSpPr>
        <p:spPr>
          <a:xfrm>
            <a:off x="838200" y="1564395"/>
            <a:ext cx="10515600" cy="3206985"/>
          </a:xfrm>
        </p:spPr>
        <p:txBody>
          <a:bodyPr/>
          <a:lstStyle/>
          <a:p>
            <a:r>
              <a:rPr lang="en-US" dirty="0"/>
              <a:t>Become familiar with the R programming language.</a:t>
            </a:r>
          </a:p>
          <a:p>
            <a:r>
              <a:rPr lang="en-US" dirty="0"/>
              <a:t>Understand syndromic surveillance and implement an outbreak detection model.</a:t>
            </a:r>
          </a:p>
          <a:p>
            <a:pPr lvl="1"/>
            <a:r>
              <a:rPr lang="en-US" sz="2400" dirty="0"/>
              <a:t>Understand linear regression.</a:t>
            </a:r>
          </a:p>
          <a:p>
            <a:pPr lvl="1"/>
            <a:r>
              <a:rPr lang="en-US" sz="2400" dirty="0"/>
              <a:t>To describe and interpret the models used.</a:t>
            </a:r>
          </a:p>
          <a:p>
            <a:pPr lvl="1"/>
            <a:r>
              <a:rPr lang="en-US" sz="2400" dirty="0"/>
              <a:t>Implement data cleaning, modeling and visualization process in R.</a:t>
            </a:r>
          </a:p>
          <a:p>
            <a:pPr marL="457200" lvl="1" indent="0">
              <a:buNone/>
            </a:pPr>
            <a:endParaRPr lang="en-US" sz="1050" dirty="0"/>
          </a:p>
          <a:p>
            <a:pPr lvl="1"/>
            <a:endParaRPr lang="en-US" dirty="0"/>
          </a:p>
        </p:txBody>
      </p:sp>
    </p:spTree>
    <p:extLst>
      <p:ext uri="{BB962C8B-B14F-4D97-AF65-F5344CB8AC3E}">
        <p14:creationId xmlns:p14="http://schemas.microsoft.com/office/powerpoint/2010/main" val="1897489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35B4A-B141-3DB6-872A-10EF770709D9}"/>
              </a:ext>
            </a:extLst>
          </p:cNvPr>
          <p:cNvSpPr>
            <a:spLocks noGrp="1"/>
          </p:cNvSpPr>
          <p:nvPr>
            <p:ph type="title"/>
          </p:nvPr>
        </p:nvSpPr>
        <p:spPr/>
        <p:txBody>
          <a:bodyPr/>
          <a:lstStyle/>
          <a:p>
            <a:r>
              <a:rPr lang="en-US" dirty="0"/>
              <a:t>Survey review (n = 7)</a:t>
            </a:r>
          </a:p>
        </p:txBody>
      </p:sp>
      <p:sp>
        <p:nvSpPr>
          <p:cNvPr id="3" name="Content Placeholder 2">
            <a:extLst>
              <a:ext uri="{FF2B5EF4-FFF2-40B4-BE49-F238E27FC236}">
                <a16:creationId xmlns:a16="http://schemas.microsoft.com/office/drawing/2014/main" id="{26D51103-1CCA-735F-5928-64F3D737FDD2}"/>
              </a:ext>
            </a:extLst>
          </p:cNvPr>
          <p:cNvSpPr>
            <a:spLocks noGrp="1"/>
          </p:cNvSpPr>
          <p:nvPr>
            <p:ph idx="1"/>
          </p:nvPr>
        </p:nvSpPr>
        <p:spPr>
          <a:xfrm>
            <a:off x="838199" y="1564395"/>
            <a:ext cx="10702491" cy="4340646"/>
          </a:xfrm>
        </p:spPr>
        <p:txBody>
          <a:bodyPr/>
          <a:lstStyle/>
          <a:p>
            <a:r>
              <a:rPr lang="en-US" dirty="0"/>
              <a:t>1 person has used R. Everyone has used Excel</a:t>
            </a:r>
          </a:p>
          <a:p>
            <a:r>
              <a:rPr lang="en-US" dirty="0"/>
              <a:t>Half of the people that responded have programming experience.</a:t>
            </a:r>
          </a:p>
          <a:p>
            <a:r>
              <a:rPr lang="en-US" dirty="0"/>
              <a:t>Most people have not heard of linear regression.</a:t>
            </a:r>
          </a:p>
          <a:p>
            <a:r>
              <a:rPr lang="en-US" dirty="0"/>
              <a:t>Everyone does data analysis in </a:t>
            </a:r>
            <a:r>
              <a:rPr lang="en-US"/>
              <a:t>their work.</a:t>
            </a:r>
            <a:endParaRPr lang="en-US" dirty="0"/>
          </a:p>
          <a:p>
            <a:pPr lvl="1"/>
            <a:r>
              <a:rPr lang="en-US" dirty="0"/>
              <a:t>What types of data analysis?</a:t>
            </a:r>
          </a:p>
          <a:p>
            <a:r>
              <a:rPr lang="en-US" dirty="0"/>
              <a:t>People are interested in learning programming!</a:t>
            </a:r>
          </a:p>
          <a:p>
            <a:r>
              <a:rPr lang="en-US" dirty="0"/>
              <a:t>Importantly, the foods I need to try….</a:t>
            </a:r>
          </a:p>
          <a:p>
            <a:pPr lvl="1"/>
            <a:r>
              <a:rPr lang="en-US" dirty="0"/>
              <a:t>Rice and beans, fufu and soup, greens and rice, red oil greens, fried potato greens, jollof rice, smoked fish dried rice</a:t>
            </a:r>
          </a:p>
          <a:p>
            <a:endParaRPr lang="en-US" dirty="0"/>
          </a:p>
        </p:txBody>
      </p:sp>
    </p:spTree>
    <p:extLst>
      <p:ext uri="{BB962C8B-B14F-4D97-AF65-F5344CB8AC3E}">
        <p14:creationId xmlns:p14="http://schemas.microsoft.com/office/powerpoint/2010/main" val="4004265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B4502-194A-CAAA-B733-1A35303A060A}"/>
              </a:ext>
            </a:extLst>
          </p:cNvPr>
          <p:cNvSpPr>
            <a:spLocks noGrp="1"/>
          </p:cNvSpPr>
          <p:nvPr>
            <p:ph type="title"/>
          </p:nvPr>
        </p:nvSpPr>
        <p:spPr>
          <a:xfrm>
            <a:off x="279133" y="365126"/>
            <a:ext cx="11713945" cy="1023000"/>
          </a:xfrm>
        </p:spPr>
        <p:txBody>
          <a:bodyPr/>
          <a:lstStyle/>
          <a:p>
            <a:r>
              <a:rPr lang="en-US" dirty="0"/>
              <a:t>Motivating Example – Syndromic Surveillance</a:t>
            </a:r>
          </a:p>
        </p:txBody>
      </p:sp>
      <p:sp>
        <p:nvSpPr>
          <p:cNvPr id="3" name="Content Placeholder 2">
            <a:extLst>
              <a:ext uri="{FF2B5EF4-FFF2-40B4-BE49-F238E27FC236}">
                <a16:creationId xmlns:a16="http://schemas.microsoft.com/office/drawing/2014/main" id="{075FB110-0CE1-09EA-9CD0-DEFB979CEDBE}"/>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467368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D2473-0660-E25E-D22C-891B2317874D}"/>
              </a:ext>
            </a:extLst>
          </p:cNvPr>
          <p:cNvSpPr>
            <a:spLocks noGrp="1"/>
          </p:cNvSpPr>
          <p:nvPr>
            <p:ph type="title"/>
          </p:nvPr>
        </p:nvSpPr>
        <p:spPr/>
        <p:txBody>
          <a:bodyPr/>
          <a:lstStyle/>
          <a:p>
            <a:r>
              <a:rPr lang="en-US" b="1" dirty="0"/>
              <a:t>Core common questions</a:t>
            </a:r>
          </a:p>
        </p:txBody>
      </p:sp>
      <p:sp>
        <p:nvSpPr>
          <p:cNvPr id="3" name="Content Placeholder 2">
            <a:extLst>
              <a:ext uri="{FF2B5EF4-FFF2-40B4-BE49-F238E27FC236}">
                <a16:creationId xmlns:a16="http://schemas.microsoft.com/office/drawing/2014/main" id="{27B84D77-B20D-FE65-E34B-736D86D46CB9}"/>
              </a:ext>
            </a:extLst>
          </p:cNvPr>
          <p:cNvSpPr>
            <a:spLocks noGrp="1"/>
          </p:cNvSpPr>
          <p:nvPr>
            <p:ph idx="1"/>
          </p:nvPr>
        </p:nvSpPr>
        <p:spPr/>
        <p:txBody>
          <a:bodyPr/>
          <a:lstStyle/>
          <a:p>
            <a:r>
              <a:rPr lang="en-US" dirty="0"/>
              <a:t>What diseases or outcomes (e.g. vaccinations) are you interested in monitoring and addressing in Liberia?</a:t>
            </a:r>
          </a:p>
          <a:p>
            <a:r>
              <a:rPr lang="en-US" dirty="0"/>
              <a:t>What questions are important to answer about these diseases?</a:t>
            </a:r>
          </a:p>
          <a:p>
            <a:pPr lvl="1"/>
            <a:r>
              <a:rPr lang="en-US" i="1" dirty="0"/>
              <a:t>e.g. how can we detect COVID-19 outbreaks when there is limited testing?</a:t>
            </a:r>
          </a:p>
        </p:txBody>
      </p:sp>
    </p:spTree>
    <p:extLst>
      <p:ext uri="{BB962C8B-B14F-4D97-AF65-F5344CB8AC3E}">
        <p14:creationId xmlns:p14="http://schemas.microsoft.com/office/powerpoint/2010/main" val="701656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9073" y="222002"/>
            <a:ext cx="10515600" cy="963343"/>
          </a:xfrm>
        </p:spPr>
        <p:txBody>
          <a:bodyPr/>
          <a:lstStyle/>
          <a:p>
            <a:r>
              <a:rPr lang="en-US" b="1" dirty="0"/>
              <a:t>Core common questions</a:t>
            </a:r>
          </a:p>
        </p:txBody>
      </p:sp>
      <p:sp>
        <p:nvSpPr>
          <p:cNvPr id="3" name="Content Placeholder 2"/>
          <p:cNvSpPr>
            <a:spLocks noGrp="1"/>
          </p:cNvSpPr>
          <p:nvPr>
            <p:ph idx="1"/>
          </p:nvPr>
        </p:nvSpPr>
        <p:spPr>
          <a:xfrm>
            <a:off x="838200" y="1587062"/>
            <a:ext cx="10515600" cy="3686208"/>
          </a:xfrm>
        </p:spPr>
        <p:txBody>
          <a:bodyPr/>
          <a:lstStyle/>
          <a:p>
            <a:pPr lvl="1"/>
            <a:r>
              <a:rPr lang="en-US" sz="3200" dirty="0"/>
              <a:t>How can we learn from the COVID-19 pandemic to address emerging diseases?</a:t>
            </a:r>
          </a:p>
          <a:p>
            <a:pPr lvl="1"/>
            <a:endParaRPr lang="en-US" sz="3200" dirty="0"/>
          </a:p>
          <a:p>
            <a:pPr lvl="1"/>
            <a:r>
              <a:rPr lang="en-US" sz="3200" dirty="0"/>
              <a:t>What is the burden of Lassa Fever and </a:t>
            </a:r>
            <a:r>
              <a:rPr lang="en-US" sz="3200" dirty="0" err="1"/>
              <a:t>mPox</a:t>
            </a:r>
            <a:r>
              <a:rPr lang="en-US" sz="3200" dirty="0"/>
              <a:t>?</a:t>
            </a:r>
          </a:p>
          <a:p>
            <a:pPr marL="457200" lvl="1" indent="0">
              <a:buNone/>
            </a:pPr>
            <a:endParaRPr lang="en-US" sz="3200" dirty="0"/>
          </a:p>
          <a:p>
            <a:pPr lvl="1"/>
            <a:r>
              <a:rPr lang="en-US" sz="3200" dirty="0"/>
              <a:t>How can we conduct surveillance on diseases that are hard to track?</a:t>
            </a:r>
            <a:endParaRPr lang="en-US" dirty="0"/>
          </a:p>
        </p:txBody>
      </p:sp>
    </p:spTree>
    <p:extLst>
      <p:ext uri="{BB962C8B-B14F-4D97-AF65-F5344CB8AC3E}">
        <p14:creationId xmlns:p14="http://schemas.microsoft.com/office/powerpoint/2010/main" val="4192507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E03588B-DC97-594E-A831-0F606B7E1712}"/>
              </a:ext>
            </a:extLst>
          </p:cNvPr>
          <p:cNvSpPr/>
          <p:nvPr/>
        </p:nvSpPr>
        <p:spPr>
          <a:xfrm>
            <a:off x="6317395" y="2127709"/>
            <a:ext cx="5078627" cy="2120772"/>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BBCF8A5-A7F4-D147-B4FC-F98BEA127D8D}"/>
              </a:ext>
            </a:extLst>
          </p:cNvPr>
          <p:cNvSpPr/>
          <p:nvPr/>
        </p:nvSpPr>
        <p:spPr>
          <a:xfrm>
            <a:off x="815550" y="2127709"/>
            <a:ext cx="5078627" cy="2120772"/>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p:txBody>
          <a:bodyPr anchor="t"/>
          <a:lstStyle/>
          <a:p>
            <a:r>
              <a:rPr lang="en-US" sz="3600" dirty="0"/>
              <a:t>How can we leverage routinely collected data to improve COVID-19 response?</a:t>
            </a:r>
          </a:p>
        </p:txBody>
      </p:sp>
      <p:sp>
        <p:nvSpPr>
          <p:cNvPr id="5" name="Content Placeholder 4"/>
          <p:cNvSpPr>
            <a:spLocks noGrp="1"/>
          </p:cNvSpPr>
          <p:nvPr>
            <p:ph idx="1"/>
          </p:nvPr>
        </p:nvSpPr>
        <p:spPr>
          <a:xfrm>
            <a:off x="1035912" y="1873752"/>
            <a:ext cx="4611130" cy="485089"/>
          </a:xfrm>
          <a:solidFill>
            <a:schemeClr val="tx2">
              <a:lumMod val="50000"/>
            </a:schemeClr>
          </a:solidFill>
        </p:spPr>
        <p:txBody>
          <a:bodyPr anchor="ctr"/>
          <a:lstStyle/>
          <a:p>
            <a:pPr marL="0" indent="0" algn="ctr">
              <a:buNone/>
            </a:pPr>
            <a:r>
              <a:rPr lang="en-US" sz="2400" b="1" dirty="0">
                <a:solidFill>
                  <a:schemeClr val="bg1"/>
                </a:solidFill>
              </a:rPr>
              <a:t>Syndromic Surveillance</a:t>
            </a:r>
          </a:p>
        </p:txBody>
      </p:sp>
      <p:sp>
        <p:nvSpPr>
          <p:cNvPr id="6" name="Content Placeholder 4">
            <a:extLst>
              <a:ext uri="{FF2B5EF4-FFF2-40B4-BE49-F238E27FC236}">
                <a16:creationId xmlns:a16="http://schemas.microsoft.com/office/drawing/2014/main" id="{698F09E6-35D3-E841-A87C-F4DF8E9E65E2}"/>
              </a:ext>
            </a:extLst>
          </p:cNvPr>
          <p:cNvSpPr txBox="1">
            <a:spLocks/>
          </p:cNvSpPr>
          <p:nvPr/>
        </p:nvSpPr>
        <p:spPr bwMode="auto">
          <a:xfrm>
            <a:off x="6551144" y="1873752"/>
            <a:ext cx="4611130" cy="485089"/>
          </a:xfrm>
          <a:prstGeom prst="rect">
            <a:avLst/>
          </a:prstGeom>
          <a:solidFill>
            <a:schemeClr val="accent6">
              <a:lumMod val="50000"/>
            </a:schemeClr>
          </a:solidFill>
          <a:ln>
            <a:noFill/>
          </a:ln>
        </p:spPr>
        <p:txBody>
          <a:bodyPr vert="horz" wrap="square" lIns="0" tIns="45720" rIns="91440" bIns="45720" numCol="1" anchor="ctr"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400" b="1" dirty="0">
                <a:solidFill>
                  <a:schemeClr val="bg1"/>
                </a:solidFill>
              </a:rPr>
              <a:t>Health Service Utilization</a:t>
            </a:r>
          </a:p>
        </p:txBody>
      </p:sp>
      <p:sp>
        <p:nvSpPr>
          <p:cNvPr id="9" name="TextBox 8">
            <a:extLst>
              <a:ext uri="{FF2B5EF4-FFF2-40B4-BE49-F238E27FC236}">
                <a16:creationId xmlns:a16="http://schemas.microsoft.com/office/drawing/2014/main" id="{B1D22A47-42CA-1447-BE25-3CF18B792EAD}"/>
              </a:ext>
            </a:extLst>
          </p:cNvPr>
          <p:cNvSpPr txBox="1"/>
          <p:nvPr/>
        </p:nvSpPr>
        <p:spPr>
          <a:xfrm>
            <a:off x="815551" y="2680263"/>
            <a:ext cx="5078626" cy="1015663"/>
          </a:xfrm>
          <a:prstGeom prst="rect">
            <a:avLst/>
          </a:prstGeom>
          <a:noFill/>
        </p:spPr>
        <p:txBody>
          <a:bodyPr wrap="square" rtlCol="0">
            <a:spAutoFit/>
          </a:bodyPr>
          <a:lstStyle/>
          <a:p>
            <a:pPr lvl="0" algn="ctr"/>
            <a:r>
              <a:rPr lang="en-GB" sz="2000" dirty="0">
                <a:latin typeface="Georgia" panose="02040502050405020303" pitchFamily="18" charset="0"/>
              </a:rPr>
              <a:t>What regional areas have a higher than expected increase in the number of patients with COVID-19-associated symptoms?</a:t>
            </a:r>
            <a:endParaRPr lang="en-US" sz="2000" dirty="0">
              <a:latin typeface="Georgia" panose="02040502050405020303" pitchFamily="18" charset="0"/>
            </a:endParaRPr>
          </a:p>
        </p:txBody>
      </p:sp>
      <p:sp>
        <p:nvSpPr>
          <p:cNvPr id="10" name="TextBox 9">
            <a:extLst>
              <a:ext uri="{FF2B5EF4-FFF2-40B4-BE49-F238E27FC236}">
                <a16:creationId xmlns:a16="http://schemas.microsoft.com/office/drawing/2014/main" id="{E7C8E8FB-12F9-A24F-9C45-F406EF1E0C20}"/>
              </a:ext>
            </a:extLst>
          </p:cNvPr>
          <p:cNvSpPr txBox="1"/>
          <p:nvPr/>
        </p:nvSpPr>
        <p:spPr>
          <a:xfrm>
            <a:off x="6293711" y="2654137"/>
            <a:ext cx="5078627" cy="1015663"/>
          </a:xfrm>
          <a:prstGeom prst="rect">
            <a:avLst/>
          </a:prstGeom>
          <a:noFill/>
        </p:spPr>
        <p:txBody>
          <a:bodyPr wrap="square" rtlCol="0">
            <a:spAutoFit/>
          </a:bodyPr>
          <a:lstStyle/>
          <a:p>
            <a:pPr lvl="0" algn="ctr"/>
            <a:r>
              <a:rPr lang="en-GB" sz="2000" dirty="0">
                <a:latin typeface="Georgia" panose="02040502050405020303" pitchFamily="18" charset="0"/>
              </a:rPr>
              <a:t>How do the number of individuals receiving care during the COVID-19 pandemic compare to what is expected?</a:t>
            </a:r>
            <a:endParaRPr lang="en-US" sz="2000" dirty="0">
              <a:latin typeface="Georgia" panose="02040502050405020303" pitchFamily="18" charset="0"/>
            </a:endParaRPr>
          </a:p>
        </p:txBody>
      </p:sp>
      <p:sp>
        <p:nvSpPr>
          <p:cNvPr id="11" name="TextBox 10">
            <a:extLst>
              <a:ext uri="{FF2B5EF4-FFF2-40B4-BE49-F238E27FC236}">
                <a16:creationId xmlns:a16="http://schemas.microsoft.com/office/drawing/2014/main" id="{424E5383-94CA-BE4C-A360-8813374ED564}"/>
              </a:ext>
            </a:extLst>
          </p:cNvPr>
          <p:cNvSpPr txBox="1"/>
          <p:nvPr/>
        </p:nvSpPr>
        <p:spPr>
          <a:xfrm>
            <a:off x="1032819" y="4655091"/>
            <a:ext cx="10126362" cy="830997"/>
          </a:xfrm>
          <a:prstGeom prst="rect">
            <a:avLst/>
          </a:prstGeom>
          <a:noFill/>
        </p:spPr>
        <p:txBody>
          <a:bodyPr wrap="square" rtlCol="0">
            <a:spAutoFit/>
          </a:bodyPr>
          <a:lstStyle/>
          <a:p>
            <a:pPr algn="ctr"/>
            <a:r>
              <a:rPr lang="en-US" sz="2400" i="1" dirty="0">
                <a:latin typeface="Georgia" panose="02040502050405020303" pitchFamily="18" charset="0"/>
              </a:rPr>
              <a:t>The methods for </a:t>
            </a:r>
            <a:r>
              <a:rPr lang="en-US" sz="2400" i="1" u="sng" dirty="0">
                <a:latin typeface="Georgia" panose="02040502050405020303" pitchFamily="18" charset="0"/>
              </a:rPr>
              <a:t>routine monitoring</a:t>
            </a:r>
            <a:r>
              <a:rPr lang="en-US" sz="2400" i="1" dirty="0">
                <a:latin typeface="Georgia" panose="02040502050405020303" pitchFamily="18" charset="0"/>
              </a:rPr>
              <a:t> will involve identifying “deviations” from what is expected for further investigation.</a:t>
            </a:r>
          </a:p>
        </p:txBody>
      </p:sp>
    </p:spTree>
    <p:extLst>
      <p:ext uri="{BB962C8B-B14F-4D97-AF65-F5344CB8AC3E}">
        <p14:creationId xmlns:p14="http://schemas.microsoft.com/office/powerpoint/2010/main" val="2483011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90561D5F-7013-7445-B9D7-38E25889918A}"/>
              </a:ext>
            </a:extLst>
          </p:cNvPr>
          <p:cNvSpPr txBox="1">
            <a:spLocks/>
          </p:cNvSpPr>
          <p:nvPr/>
        </p:nvSpPr>
        <p:spPr bwMode="auto">
          <a:xfrm>
            <a:off x="267929" y="337166"/>
            <a:ext cx="4115535" cy="1622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rmAutofit/>
          </a:bodyPr>
          <a:lstStyle>
            <a:lvl1pPr algn="l" defTabSz="914400" rtl="0" eaLnBrk="1" latinLnBrk="0" hangingPunct="1">
              <a:lnSpc>
                <a:spcPct val="90000"/>
              </a:lnSpc>
              <a:spcBef>
                <a:spcPct val="0"/>
              </a:spcBef>
              <a:buNone/>
              <a:defRPr sz="4400" b="0" i="0" kern="1200">
                <a:solidFill>
                  <a:schemeClr val="tx1"/>
                </a:solidFill>
                <a:latin typeface="Georgia" panose="02040502050405020303" pitchFamily="18" charset="0"/>
                <a:ea typeface="+mj-ea"/>
                <a:cs typeface="+mj-cs"/>
              </a:defRPr>
            </a:lvl1pPr>
          </a:lstStyle>
          <a:p>
            <a:r>
              <a:rPr lang="en-US" sz="2200" b="1" dirty="0"/>
              <a:t>Increased in ARI cases at 3 PIH-supported facilities in Maryland County for ages ≥5 years</a:t>
            </a:r>
          </a:p>
        </p:txBody>
      </p:sp>
      <p:sp>
        <p:nvSpPr>
          <p:cNvPr id="12" name="Content Placeholder 4">
            <a:extLst>
              <a:ext uri="{FF2B5EF4-FFF2-40B4-BE49-F238E27FC236}">
                <a16:creationId xmlns:a16="http://schemas.microsoft.com/office/drawing/2014/main" id="{6A98BE41-0FC0-AC43-8B12-8C0A68D33350}"/>
              </a:ext>
            </a:extLst>
          </p:cNvPr>
          <p:cNvSpPr txBox="1">
            <a:spLocks/>
          </p:cNvSpPr>
          <p:nvPr/>
        </p:nvSpPr>
        <p:spPr>
          <a:xfrm>
            <a:off x="510244" y="1959487"/>
            <a:ext cx="3873219" cy="378541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Higher proportions of ARI cases were also observed at JJD, Edith Wallace and St. Francis late 2019 into early 2020 at these 3 PIH-supported facilities in Maryland County for individuals 5 years or older.</a:t>
            </a:r>
          </a:p>
        </p:txBody>
      </p:sp>
      <p:pic>
        <p:nvPicPr>
          <p:cNvPr id="4" name="Picture 3" descr="Chart, histogram&#10;&#10;Description automatically generated">
            <a:extLst>
              <a:ext uri="{FF2B5EF4-FFF2-40B4-BE49-F238E27FC236}">
                <a16:creationId xmlns:a16="http://schemas.microsoft.com/office/drawing/2014/main" id="{97A7B2BD-6F9B-9A41-B57C-6257E2E1174B}"/>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123687" y="544459"/>
            <a:ext cx="6096000" cy="4572000"/>
          </a:xfrm>
          <a:prstGeom prst="rect">
            <a:avLst/>
          </a:prstGeom>
        </p:spPr>
      </p:pic>
      <p:sp>
        <p:nvSpPr>
          <p:cNvPr id="6" name="TextBox 5">
            <a:extLst>
              <a:ext uri="{FF2B5EF4-FFF2-40B4-BE49-F238E27FC236}">
                <a16:creationId xmlns:a16="http://schemas.microsoft.com/office/drawing/2014/main" id="{D25BF933-5335-9642-8089-6914D4C160D1}"/>
              </a:ext>
            </a:extLst>
          </p:cNvPr>
          <p:cNvSpPr txBox="1"/>
          <p:nvPr/>
        </p:nvSpPr>
        <p:spPr>
          <a:xfrm>
            <a:off x="5123687" y="5231798"/>
            <a:ext cx="6095999" cy="600164"/>
          </a:xfrm>
          <a:prstGeom prst="rect">
            <a:avLst/>
          </a:prstGeom>
          <a:noFill/>
        </p:spPr>
        <p:txBody>
          <a:bodyPr wrap="square" rtlCol="0">
            <a:spAutoFit/>
          </a:bodyPr>
          <a:lstStyle/>
          <a:p>
            <a:r>
              <a:rPr lang="en-US" sz="1100" b="1">
                <a:solidFill>
                  <a:srgbClr val="FF0000"/>
                </a:solidFill>
              </a:rPr>
              <a:t>Red</a:t>
            </a:r>
            <a:r>
              <a:rPr lang="en-US" sz="1100"/>
              <a:t>: predicted visits based on prior data with 95% prediction intervals </a:t>
            </a:r>
          </a:p>
          <a:p>
            <a:r>
              <a:rPr lang="en-US" sz="1100" b="1">
                <a:solidFill>
                  <a:srgbClr val="000000"/>
                </a:solidFill>
              </a:rPr>
              <a:t>Black: </a:t>
            </a:r>
            <a:r>
              <a:rPr lang="en-US" sz="1100"/>
              <a:t>observed visits</a:t>
            </a:r>
          </a:p>
          <a:p>
            <a:r>
              <a:rPr lang="en-US" sz="1100">
                <a:solidFill>
                  <a:srgbClr val="000000"/>
                </a:solidFill>
              </a:rPr>
              <a:t>Dotted line</a:t>
            </a:r>
            <a:r>
              <a:rPr lang="en-US" sz="1100" b="1">
                <a:solidFill>
                  <a:srgbClr val="000000"/>
                </a:solidFill>
              </a:rPr>
              <a:t>: </a:t>
            </a:r>
            <a:r>
              <a:rPr lang="en-US" sz="1100"/>
              <a:t>Extrapolation period begins</a:t>
            </a:r>
            <a:endParaRPr lang="en-US" sz="1100" dirty="0"/>
          </a:p>
        </p:txBody>
      </p:sp>
      <p:sp>
        <p:nvSpPr>
          <p:cNvPr id="2" name="Rectangle 1">
            <a:extLst>
              <a:ext uri="{FF2B5EF4-FFF2-40B4-BE49-F238E27FC236}">
                <a16:creationId xmlns:a16="http://schemas.microsoft.com/office/drawing/2014/main" id="{FF4FCA31-3C1F-41AA-BA20-64C2605616E6}"/>
              </a:ext>
            </a:extLst>
          </p:cNvPr>
          <p:cNvSpPr/>
          <p:nvPr/>
        </p:nvSpPr>
        <p:spPr>
          <a:xfrm>
            <a:off x="267929" y="5514540"/>
            <a:ext cx="3677610" cy="369332"/>
          </a:xfrm>
          <a:prstGeom prst="rect">
            <a:avLst/>
          </a:prstGeom>
        </p:spPr>
        <p:txBody>
          <a:bodyPr wrap="none">
            <a:spAutoFit/>
          </a:bodyPr>
          <a:lstStyle/>
          <a:p>
            <a:r>
              <a:rPr lang="en-US" dirty="0">
                <a:latin typeface="Georgia" panose="02040502050405020303" pitchFamily="18" charset="0"/>
              </a:rPr>
              <a:t>Credit: Emma </a:t>
            </a:r>
            <a:r>
              <a:rPr lang="en-US" dirty="0" err="1">
                <a:latin typeface="Georgia" panose="02040502050405020303" pitchFamily="18" charset="0"/>
              </a:rPr>
              <a:t>Boley</a:t>
            </a:r>
            <a:r>
              <a:rPr lang="en-US" dirty="0">
                <a:latin typeface="Georgia" panose="02040502050405020303" pitchFamily="18" charset="0"/>
              </a:rPr>
              <a:t>, Izzie Fulcher</a:t>
            </a:r>
          </a:p>
        </p:txBody>
      </p:sp>
    </p:spTree>
    <p:extLst>
      <p:ext uri="{BB962C8B-B14F-4D97-AF65-F5344CB8AC3E}">
        <p14:creationId xmlns:p14="http://schemas.microsoft.com/office/powerpoint/2010/main" val="30682544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643" y="94745"/>
            <a:ext cx="10972800" cy="1272380"/>
          </a:xfrm>
        </p:spPr>
        <p:txBody>
          <a:bodyPr>
            <a:noAutofit/>
          </a:bodyPr>
          <a:lstStyle/>
          <a:p>
            <a:r>
              <a:rPr lang="en-US" sz="3600" b="1" dirty="0">
                <a:cs typeface="Times New Roman" panose="02020603050405020304" pitchFamily="18" charset="0"/>
              </a:rPr>
              <a:t>Steeper reductions observed in Pentavalent in Haiti, Liberia &amp; Malawi early in 2020</a:t>
            </a:r>
            <a:endParaRPr lang="en-US" sz="3600" dirty="0"/>
          </a:p>
        </p:txBody>
      </p:sp>
      <p:sp>
        <p:nvSpPr>
          <p:cNvPr id="5" name="Content Placeholder 4"/>
          <p:cNvSpPr>
            <a:spLocks noGrp="1"/>
          </p:cNvSpPr>
          <p:nvPr>
            <p:ph sz="half" idx="1"/>
          </p:nvPr>
        </p:nvSpPr>
        <p:spPr>
          <a:xfrm>
            <a:off x="838200" y="1630836"/>
            <a:ext cx="4563359" cy="4253441"/>
          </a:xfrm>
        </p:spPr>
        <p:txBody>
          <a:bodyPr>
            <a:normAutofit/>
          </a:bodyPr>
          <a:lstStyle/>
          <a:p>
            <a:r>
              <a:rPr lang="en-US" dirty="0">
                <a:cs typeface="Times New Roman" panose="02020603050405020304" pitchFamily="18" charset="0"/>
              </a:rPr>
              <a:t>We observed reduce pentavalent vaccination coverage for both doses (1 &amp; 3), but reduction was not sustained!</a:t>
            </a:r>
          </a:p>
        </p:txBody>
      </p:sp>
      <p:pic>
        <p:nvPicPr>
          <p:cNvPr id="7" name="Picture 6"/>
          <p:cNvPicPr/>
          <p:nvPr/>
        </p:nvPicPr>
        <p:blipFill rotWithShape="1">
          <a:blip r:embed="rId2" cstate="email">
            <a:extLst>
              <a:ext uri="{28A0092B-C50C-407E-A947-70E740481C1C}">
                <a14:useLocalDpi xmlns:a14="http://schemas.microsoft.com/office/drawing/2010/main"/>
              </a:ext>
            </a:extLst>
          </a:blip>
          <a:srcRect/>
          <a:stretch/>
        </p:blipFill>
        <p:spPr bwMode="auto">
          <a:xfrm>
            <a:off x="6020585" y="1310565"/>
            <a:ext cx="5715786" cy="4703736"/>
          </a:xfrm>
          <a:prstGeom prst="rect">
            <a:avLst/>
          </a:prstGeom>
          <a:ln>
            <a:noFill/>
          </a:ln>
          <a:extLst>
            <a:ext uri="{53640926-AAD7-44D8-BBD7-CCE9431645EC}">
              <a14:shadowObscured xmlns:a14="http://schemas.microsoft.com/office/drawing/2010/main"/>
            </a:ext>
          </a:extLst>
        </p:spPr>
      </p:pic>
      <p:sp>
        <p:nvSpPr>
          <p:cNvPr id="6" name="Rectangle 5">
            <a:extLst>
              <a:ext uri="{FF2B5EF4-FFF2-40B4-BE49-F238E27FC236}">
                <a16:creationId xmlns:a16="http://schemas.microsoft.com/office/drawing/2014/main" id="{E3BD95AD-3064-442F-BFAA-6D81ECC6C4BA}"/>
              </a:ext>
            </a:extLst>
          </p:cNvPr>
          <p:cNvSpPr/>
          <p:nvPr/>
        </p:nvSpPr>
        <p:spPr>
          <a:xfrm>
            <a:off x="267929" y="5514540"/>
            <a:ext cx="5439310" cy="369332"/>
          </a:xfrm>
          <a:prstGeom prst="rect">
            <a:avLst/>
          </a:prstGeom>
        </p:spPr>
        <p:txBody>
          <a:bodyPr wrap="none">
            <a:spAutoFit/>
          </a:bodyPr>
          <a:lstStyle/>
          <a:p>
            <a:r>
              <a:rPr lang="en-US" dirty="0">
                <a:latin typeface="Georgia" panose="02040502050405020303" pitchFamily="18" charset="0"/>
              </a:rPr>
              <a:t>Credit: Emilia Connolly, Emma </a:t>
            </a:r>
            <a:r>
              <a:rPr lang="en-US" dirty="0" err="1">
                <a:latin typeface="Georgia" panose="02040502050405020303" pitchFamily="18" charset="0"/>
              </a:rPr>
              <a:t>Boley</a:t>
            </a:r>
            <a:r>
              <a:rPr lang="en-US" dirty="0">
                <a:latin typeface="Georgia" panose="02040502050405020303" pitchFamily="18" charset="0"/>
              </a:rPr>
              <a:t>, Izzie Fulcher</a:t>
            </a:r>
          </a:p>
        </p:txBody>
      </p:sp>
    </p:spTree>
    <p:extLst>
      <p:ext uri="{BB962C8B-B14F-4D97-AF65-F5344CB8AC3E}">
        <p14:creationId xmlns:p14="http://schemas.microsoft.com/office/powerpoint/2010/main" val="406581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C50F54-0097-4E2C-B34B-95F39BFCDFBB}"/>
              </a:ext>
            </a:extLst>
          </p:cNvPr>
          <p:cNvSpPr>
            <a:spLocks noGrp="1"/>
          </p:cNvSpPr>
          <p:nvPr>
            <p:ph type="title"/>
          </p:nvPr>
        </p:nvSpPr>
        <p:spPr/>
        <p:txBody>
          <a:bodyPr/>
          <a:lstStyle/>
          <a:p>
            <a:r>
              <a:rPr lang="en-US" dirty="0"/>
              <a:t>Selecting indicators</a:t>
            </a:r>
          </a:p>
        </p:txBody>
      </p:sp>
      <p:sp>
        <p:nvSpPr>
          <p:cNvPr id="6" name="Text Placeholder 5">
            <a:extLst>
              <a:ext uri="{FF2B5EF4-FFF2-40B4-BE49-F238E27FC236}">
                <a16:creationId xmlns:a16="http://schemas.microsoft.com/office/drawing/2014/main" id="{7D26EC06-FDA7-41C0-BADE-2039458B0E7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58733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51DC51-D58D-4ED3-98DE-9546685CF4AA}"/>
              </a:ext>
            </a:extLst>
          </p:cNvPr>
          <p:cNvSpPr>
            <a:spLocks noGrp="1"/>
          </p:cNvSpPr>
          <p:nvPr>
            <p:ph type="title"/>
          </p:nvPr>
        </p:nvSpPr>
        <p:spPr>
          <a:xfrm>
            <a:off x="463484" y="25761"/>
            <a:ext cx="10515600" cy="1001761"/>
          </a:xfrm>
        </p:spPr>
        <p:txBody>
          <a:bodyPr/>
          <a:lstStyle/>
          <a:p>
            <a:r>
              <a:rPr lang="en-US" b="1" dirty="0"/>
              <a:t>Acknowledgements</a:t>
            </a:r>
          </a:p>
        </p:txBody>
      </p:sp>
      <p:sp>
        <p:nvSpPr>
          <p:cNvPr id="5" name="Content Placeholder 4">
            <a:extLst>
              <a:ext uri="{FF2B5EF4-FFF2-40B4-BE49-F238E27FC236}">
                <a16:creationId xmlns:a16="http://schemas.microsoft.com/office/drawing/2014/main" id="{E9BA807D-5681-473E-8240-54AE0F9A72B5}"/>
              </a:ext>
            </a:extLst>
          </p:cNvPr>
          <p:cNvSpPr>
            <a:spLocks noGrp="1"/>
          </p:cNvSpPr>
          <p:nvPr>
            <p:ph idx="1"/>
          </p:nvPr>
        </p:nvSpPr>
        <p:spPr>
          <a:xfrm>
            <a:off x="771426" y="1161626"/>
            <a:ext cx="4949858" cy="4534748"/>
          </a:xfrm>
        </p:spPr>
        <p:txBody>
          <a:bodyPr/>
          <a:lstStyle/>
          <a:p>
            <a:r>
              <a:rPr lang="en-US" dirty="0"/>
              <a:t>Collaborators</a:t>
            </a:r>
          </a:p>
          <a:p>
            <a:pPr lvl="1"/>
            <a:r>
              <a:rPr lang="en-US" sz="2400" dirty="0" err="1"/>
              <a:t>Anuraag</a:t>
            </a:r>
            <a:r>
              <a:rPr lang="en-US" sz="2400" dirty="0"/>
              <a:t> </a:t>
            </a:r>
            <a:r>
              <a:rPr lang="en-US" sz="2400" dirty="0" err="1"/>
              <a:t>Gopaluni</a:t>
            </a:r>
            <a:endParaRPr lang="en-US" sz="2400" dirty="0"/>
          </a:p>
          <a:p>
            <a:pPr lvl="1"/>
            <a:r>
              <a:rPr lang="en-US" dirty="0"/>
              <a:t>Bethany </a:t>
            </a:r>
            <a:r>
              <a:rPr lang="en-US" dirty="0" err="1"/>
              <a:t>Hedt</a:t>
            </a:r>
            <a:r>
              <a:rPr lang="en-US" dirty="0"/>
              <a:t>-Gauthier </a:t>
            </a:r>
          </a:p>
          <a:p>
            <a:pPr lvl="1"/>
            <a:r>
              <a:rPr lang="en-US" dirty="0"/>
              <a:t>Emma Boley</a:t>
            </a:r>
          </a:p>
          <a:p>
            <a:pPr lvl="1"/>
            <a:r>
              <a:rPr lang="en-US" dirty="0"/>
              <a:t>Luke </a:t>
            </a:r>
            <a:r>
              <a:rPr lang="en-US" dirty="0" err="1"/>
              <a:t>Krangar</a:t>
            </a:r>
            <a:endParaRPr lang="en-US" dirty="0"/>
          </a:p>
          <a:p>
            <a:pPr lvl="1"/>
            <a:r>
              <a:rPr lang="en-US" dirty="0"/>
              <a:t>Patrick </a:t>
            </a:r>
            <a:r>
              <a:rPr lang="en-US" dirty="0" err="1"/>
              <a:t>Konwloh</a:t>
            </a:r>
            <a:endParaRPr lang="en-US" dirty="0"/>
          </a:p>
          <a:p>
            <a:pPr lvl="1"/>
            <a:r>
              <a:rPr lang="en-US" dirty="0"/>
              <a:t>Prince Varney</a:t>
            </a:r>
          </a:p>
        </p:txBody>
      </p:sp>
      <p:sp>
        <p:nvSpPr>
          <p:cNvPr id="6" name="Content Placeholder 4">
            <a:extLst>
              <a:ext uri="{FF2B5EF4-FFF2-40B4-BE49-F238E27FC236}">
                <a16:creationId xmlns:a16="http://schemas.microsoft.com/office/drawing/2014/main" id="{3A15CD3B-E014-404A-B2C7-F3409D2C898E}"/>
              </a:ext>
            </a:extLst>
          </p:cNvPr>
          <p:cNvSpPr txBox="1">
            <a:spLocks/>
          </p:cNvSpPr>
          <p:nvPr/>
        </p:nvSpPr>
        <p:spPr bwMode="auto">
          <a:xfrm>
            <a:off x="6725242" y="262548"/>
            <a:ext cx="5257798" cy="453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u="sng" dirty="0"/>
              <a:t>Materials</a:t>
            </a:r>
          </a:p>
          <a:p>
            <a:pPr lvl="1"/>
            <a:r>
              <a:rPr lang="en-US" sz="1800" dirty="0"/>
              <a:t>Isabel Fulcher</a:t>
            </a:r>
          </a:p>
          <a:p>
            <a:pPr lvl="1"/>
            <a:r>
              <a:rPr lang="en-US" sz="1800" dirty="0"/>
              <a:t>Bethany </a:t>
            </a:r>
            <a:r>
              <a:rPr lang="en-US" sz="1800" dirty="0" err="1"/>
              <a:t>Hedt</a:t>
            </a:r>
            <a:r>
              <a:rPr lang="en-US" sz="1800" dirty="0"/>
              <a:t>-Gauthier</a:t>
            </a:r>
          </a:p>
          <a:p>
            <a:pPr lvl="1"/>
            <a:r>
              <a:rPr lang="en-US" sz="1800" dirty="0"/>
              <a:t>Michael Law</a:t>
            </a:r>
          </a:p>
        </p:txBody>
      </p:sp>
    </p:spTree>
    <p:extLst>
      <p:ext uri="{BB962C8B-B14F-4D97-AF65-F5344CB8AC3E}">
        <p14:creationId xmlns:p14="http://schemas.microsoft.com/office/powerpoint/2010/main" val="25333315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DA87C7C-7769-43F3-86E3-66C6BFB7A579}"/>
              </a:ext>
            </a:extLst>
          </p:cNvPr>
          <p:cNvSpPr>
            <a:spLocks noGrp="1"/>
          </p:cNvSpPr>
          <p:nvPr>
            <p:ph type="title"/>
          </p:nvPr>
        </p:nvSpPr>
        <p:spPr>
          <a:xfrm>
            <a:off x="838200" y="261431"/>
            <a:ext cx="10515600" cy="795676"/>
          </a:xfrm>
        </p:spPr>
        <p:txBody>
          <a:bodyPr/>
          <a:lstStyle/>
          <a:p>
            <a:r>
              <a:rPr lang="en-US" b="1" dirty="0"/>
              <a:t>What is an indicator?</a:t>
            </a:r>
          </a:p>
        </p:txBody>
      </p:sp>
      <p:sp>
        <p:nvSpPr>
          <p:cNvPr id="5" name="Content Placeholder 4">
            <a:extLst>
              <a:ext uri="{FF2B5EF4-FFF2-40B4-BE49-F238E27FC236}">
                <a16:creationId xmlns:a16="http://schemas.microsoft.com/office/drawing/2014/main" id="{4B29D08C-D5D0-4C9E-9FA5-F2A45647588A}"/>
              </a:ext>
            </a:extLst>
          </p:cNvPr>
          <p:cNvSpPr>
            <a:spLocks noGrp="1"/>
          </p:cNvSpPr>
          <p:nvPr>
            <p:ph idx="1"/>
          </p:nvPr>
        </p:nvSpPr>
        <p:spPr>
          <a:xfrm>
            <a:off x="838200" y="1460246"/>
            <a:ext cx="10515600" cy="3868025"/>
          </a:xfrm>
        </p:spPr>
        <p:txBody>
          <a:bodyPr/>
          <a:lstStyle/>
          <a:p>
            <a:pPr marL="0" indent="0">
              <a:buNone/>
            </a:pPr>
            <a:r>
              <a:rPr lang="en-US" dirty="0"/>
              <a:t>An indicator is a quantitative metric that can be used to:</a:t>
            </a:r>
          </a:p>
          <a:p>
            <a:pPr lvl="1"/>
            <a:r>
              <a:rPr lang="en-US" dirty="0"/>
              <a:t>Monitor uptake</a:t>
            </a:r>
          </a:p>
          <a:p>
            <a:pPr lvl="1"/>
            <a:r>
              <a:rPr lang="en-US" dirty="0"/>
              <a:t>Assess achievement</a:t>
            </a:r>
          </a:p>
          <a:p>
            <a:pPr lvl="1"/>
            <a:r>
              <a:rPr lang="en-US" dirty="0"/>
              <a:t>Provide warnings</a:t>
            </a:r>
          </a:p>
          <a:p>
            <a:pPr marL="457200" lvl="1" indent="0">
              <a:buNone/>
            </a:pPr>
            <a:endParaRPr lang="en-US" dirty="0"/>
          </a:p>
          <a:p>
            <a:pPr marL="0" indent="0">
              <a:buNone/>
            </a:pPr>
            <a:r>
              <a:rPr lang="en-US" dirty="0"/>
              <a:t>Indicators should be well-defined and consistently measured.</a:t>
            </a:r>
          </a:p>
          <a:p>
            <a:pPr marL="0" indent="0">
              <a:buNone/>
            </a:pPr>
            <a:endParaRPr lang="en-US" dirty="0"/>
          </a:p>
          <a:p>
            <a:pPr marL="0" indent="0">
              <a:buNone/>
            </a:pPr>
            <a:r>
              <a:rPr lang="en-US" dirty="0"/>
              <a:t>What sources of data are there for indicators in Liberia?</a:t>
            </a:r>
          </a:p>
          <a:p>
            <a:pPr marL="0" indent="0">
              <a:buNone/>
            </a:pPr>
            <a:endParaRPr lang="en-US" dirty="0"/>
          </a:p>
        </p:txBody>
      </p:sp>
    </p:spTree>
    <p:extLst>
      <p:ext uri="{BB962C8B-B14F-4D97-AF65-F5344CB8AC3E}">
        <p14:creationId xmlns:p14="http://schemas.microsoft.com/office/powerpoint/2010/main" val="3761598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615CDBB-A2E8-43CB-8443-9F45561EB416}"/>
              </a:ext>
            </a:extLst>
          </p:cNvPr>
          <p:cNvSpPr>
            <a:spLocks noGrp="1"/>
          </p:cNvSpPr>
          <p:nvPr>
            <p:ph type="title"/>
          </p:nvPr>
        </p:nvSpPr>
        <p:spPr>
          <a:xfrm>
            <a:off x="838200" y="365125"/>
            <a:ext cx="10515600" cy="803799"/>
          </a:xfrm>
        </p:spPr>
        <p:txBody>
          <a:bodyPr/>
          <a:lstStyle/>
          <a:p>
            <a:r>
              <a:rPr lang="en-US" b="1" dirty="0"/>
              <a:t>Syndromic surveillance</a:t>
            </a:r>
          </a:p>
        </p:txBody>
      </p:sp>
      <p:sp>
        <p:nvSpPr>
          <p:cNvPr id="7" name="Content Placeholder 6">
            <a:extLst>
              <a:ext uri="{FF2B5EF4-FFF2-40B4-BE49-F238E27FC236}">
                <a16:creationId xmlns:a16="http://schemas.microsoft.com/office/drawing/2014/main" id="{86DA34B9-4B42-4BA3-9AD0-EC485C25ADBB}"/>
              </a:ext>
            </a:extLst>
          </p:cNvPr>
          <p:cNvSpPr>
            <a:spLocks noGrp="1"/>
          </p:cNvSpPr>
          <p:nvPr>
            <p:ph sz="half" idx="1"/>
          </p:nvPr>
        </p:nvSpPr>
        <p:spPr>
          <a:xfrm>
            <a:off x="838200" y="1589501"/>
            <a:ext cx="5181600" cy="4351338"/>
          </a:xfrm>
        </p:spPr>
        <p:txBody>
          <a:bodyPr/>
          <a:lstStyle/>
          <a:p>
            <a:pPr marL="0" indent="0">
              <a:buNone/>
            </a:pPr>
            <a:r>
              <a:rPr lang="en-US" dirty="0"/>
              <a:t>Monitor disease symptoms rather than the disease itself.</a:t>
            </a:r>
          </a:p>
          <a:p>
            <a:pPr marL="0" indent="0">
              <a:buNone/>
            </a:pPr>
            <a:endParaRPr lang="en-US" sz="1600" dirty="0"/>
          </a:p>
          <a:p>
            <a:pPr lvl="1"/>
            <a:r>
              <a:rPr lang="en-US" dirty="0"/>
              <a:t>Not as good as monitoring the disease itself.</a:t>
            </a:r>
          </a:p>
          <a:p>
            <a:pPr lvl="1"/>
            <a:endParaRPr lang="en-US" sz="1800" dirty="0"/>
          </a:p>
          <a:p>
            <a:pPr lvl="1"/>
            <a:r>
              <a:rPr lang="en-US" dirty="0"/>
              <a:t>May give indicators of where disease is present, if it is difficult to monitor directly.</a:t>
            </a:r>
          </a:p>
        </p:txBody>
      </p:sp>
      <p:pic>
        <p:nvPicPr>
          <p:cNvPr id="8" name="Content Placeholder 3">
            <a:extLst>
              <a:ext uri="{FF2B5EF4-FFF2-40B4-BE49-F238E27FC236}">
                <a16:creationId xmlns:a16="http://schemas.microsoft.com/office/drawing/2014/main" id="{23B613FF-D911-4145-8D6F-4CEA00DD0494}"/>
              </a:ext>
            </a:extLst>
          </p:cNvPr>
          <p:cNvPicPr>
            <a:picLocks noGrp="1" noChangeAspect="1"/>
          </p:cNvPicPr>
          <p:nvPr>
            <p:ph sz="half" idx="2"/>
          </p:nvPr>
        </p:nvPicPr>
        <p:blipFill>
          <a:blip r:embed="rId2"/>
          <a:stretch>
            <a:fillRect/>
          </a:stretch>
        </p:blipFill>
        <p:spPr>
          <a:xfrm>
            <a:off x="7145517" y="1844026"/>
            <a:ext cx="4783317" cy="2211522"/>
          </a:xfrm>
          <a:prstGeom prst="rect">
            <a:avLst/>
          </a:prstGeom>
        </p:spPr>
      </p:pic>
    </p:spTree>
    <p:extLst>
      <p:ext uri="{BB962C8B-B14F-4D97-AF65-F5344CB8AC3E}">
        <p14:creationId xmlns:p14="http://schemas.microsoft.com/office/powerpoint/2010/main" val="921885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77141-0B28-4A03-AFDB-874D875F4D92}"/>
              </a:ext>
            </a:extLst>
          </p:cNvPr>
          <p:cNvSpPr>
            <a:spLocks noGrp="1"/>
          </p:cNvSpPr>
          <p:nvPr>
            <p:ph type="title"/>
          </p:nvPr>
        </p:nvSpPr>
        <p:spPr>
          <a:xfrm>
            <a:off x="838200" y="365126"/>
            <a:ext cx="10515600" cy="794371"/>
          </a:xfrm>
        </p:spPr>
        <p:txBody>
          <a:bodyPr/>
          <a:lstStyle/>
          <a:p>
            <a:r>
              <a:rPr lang="en-US" b="1" dirty="0"/>
              <a:t>COVID-19 Surveillance</a:t>
            </a:r>
          </a:p>
        </p:txBody>
      </p:sp>
      <p:sp>
        <p:nvSpPr>
          <p:cNvPr id="3" name="Content Placeholder 2">
            <a:extLst>
              <a:ext uri="{FF2B5EF4-FFF2-40B4-BE49-F238E27FC236}">
                <a16:creationId xmlns:a16="http://schemas.microsoft.com/office/drawing/2014/main" id="{491D1838-03BF-46B3-A6A9-616748539B40}"/>
              </a:ext>
            </a:extLst>
          </p:cNvPr>
          <p:cNvSpPr>
            <a:spLocks noGrp="1"/>
          </p:cNvSpPr>
          <p:nvPr>
            <p:ph idx="1"/>
          </p:nvPr>
        </p:nvSpPr>
        <p:spPr>
          <a:xfrm>
            <a:off x="838200" y="1385286"/>
            <a:ext cx="10515600" cy="4340646"/>
          </a:xfrm>
        </p:spPr>
        <p:txBody>
          <a:bodyPr/>
          <a:lstStyle/>
          <a:p>
            <a:r>
              <a:rPr lang="en-US" dirty="0"/>
              <a:t>Ideally, we would monitor COVID-19 directly.</a:t>
            </a:r>
          </a:p>
          <a:p>
            <a:endParaRPr lang="en-US" dirty="0"/>
          </a:p>
          <a:p>
            <a:pPr lvl="1"/>
            <a:r>
              <a:rPr lang="en-US" dirty="0"/>
              <a:t>What indicators are groups using to look directly at COVID-19?</a:t>
            </a:r>
          </a:p>
          <a:p>
            <a:pPr lvl="1"/>
            <a:endParaRPr lang="en-US" dirty="0"/>
          </a:p>
          <a:p>
            <a:pPr lvl="1"/>
            <a:endParaRPr lang="en-US" dirty="0"/>
          </a:p>
          <a:p>
            <a:pPr lvl="1"/>
            <a:r>
              <a:rPr lang="en-US" dirty="0"/>
              <a:t>Why is it not always possible to use these indicators to monitor COVID-19?</a:t>
            </a:r>
          </a:p>
          <a:p>
            <a:pPr lvl="1"/>
            <a:endParaRPr lang="en-US" dirty="0"/>
          </a:p>
        </p:txBody>
      </p:sp>
    </p:spTree>
    <p:extLst>
      <p:ext uri="{BB962C8B-B14F-4D97-AF65-F5344CB8AC3E}">
        <p14:creationId xmlns:p14="http://schemas.microsoft.com/office/powerpoint/2010/main" val="25994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58189-EA83-1DC7-D567-4359C144928D}"/>
              </a:ext>
            </a:extLst>
          </p:cNvPr>
          <p:cNvSpPr>
            <a:spLocks noGrp="1"/>
          </p:cNvSpPr>
          <p:nvPr>
            <p:ph type="title"/>
          </p:nvPr>
        </p:nvSpPr>
        <p:spPr/>
        <p:txBody>
          <a:bodyPr/>
          <a:lstStyle/>
          <a:p>
            <a:r>
              <a:rPr lang="en-US" dirty="0" err="1"/>
              <a:t>mPox</a:t>
            </a:r>
            <a:r>
              <a:rPr lang="en-US" dirty="0"/>
              <a:t> and Lassa Fever Surveillance</a:t>
            </a:r>
          </a:p>
        </p:txBody>
      </p:sp>
      <p:sp>
        <p:nvSpPr>
          <p:cNvPr id="3" name="Content Placeholder 2">
            <a:extLst>
              <a:ext uri="{FF2B5EF4-FFF2-40B4-BE49-F238E27FC236}">
                <a16:creationId xmlns:a16="http://schemas.microsoft.com/office/drawing/2014/main" id="{DC2F0941-223B-9EDD-4239-17778754A539}"/>
              </a:ext>
            </a:extLst>
          </p:cNvPr>
          <p:cNvSpPr>
            <a:spLocks noGrp="1"/>
          </p:cNvSpPr>
          <p:nvPr>
            <p:ph idx="1"/>
          </p:nvPr>
        </p:nvSpPr>
        <p:spPr/>
        <p:txBody>
          <a:bodyPr/>
          <a:lstStyle/>
          <a:p>
            <a:r>
              <a:rPr lang="en-US" dirty="0"/>
              <a:t>In small groups, answer:</a:t>
            </a:r>
          </a:p>
          <a:p>
            <a:pPr lvl="1"/>
            <a:r>
              <a:rPr lang="en-US" dirty="0"/>
              <a:t>What indicators could we use for </a:t>
            </a:r>
            <a:r>
              <a:rPr lang="en-US" dirty="0" err="1"/>
              <a:t>mPox</a:t>
            </a:r>
            <a:r>
              <a:rPr lang="en-US" dirty="0"/>
              <a:t>?</a:t>
            </a:r>
          </a:p>
          <a:p>
            <a:pPr lvl="1"/>
            <a:r>
              <a:rPr lang="en-US" dirty="0"/>
              <a:t>For </a:t>
            </a:r>
            <a:r>
              <a:rPr lang="en-US" dirty="0" err="1"/>
              <a:t>lassa</a:t>
            </a:r>
            <a:r>
              <a:rPr lang="en-US" dirty="0"/>
              <a:t> fever?</a:t>
            </a:r>
          </a:p>
          <a:p>
            <a:pPr lvl="1"/>
            <a:r>
              <a:rPr lang="en-US" dirty="0"/>
              <a:t>What issues might arise from either of these indicators?</a:t>
            </a:r>
          </a:p>
          <a:p>
            <a:pPr lvl="1"/>
            <a:r>
              <a:rPr lang="en-US" dirty="0"/>
              <a:t>What are ideal properties for indicators to be used for syndromic surveillance?</a:t>
            </a:r>
          </a:p>
        </p:txBody>
      </p:sp>
    </p:spTree>
    <p:extLst>
      <p:ext uri="{BB962C8B-B14F-4D97-AF65-F5344CB8AC3E}">
        <p14:creationId xmlns:p14="http://schemas.microsoft.com/office/powerpoint/2010/main" val="15663851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68C2C-AE1A-4D32-994F-ACAE80E84B6F}"/>
              </a:ext>
            </a:extLst>
          </p:cNvPr>
          <p:cNvSpPr>
            <a:spLocks noGrp="1"/>
          </p:cNvSpPr>
          <p:nvPr>
            <p:ph type="title"/>
          </p:nvPr>
        </p:nvSpPr>
        <p:spPr/>
        <p:txBody>
          <a:bodyPr/>
          <a:lstStyle/>
          <a:p>
            <a:r>
              <a:rPr lang="en-US" b="1" dirty="0"/>
              <a:t>Recommended indicators</a:t>
            </a:r>
          </a:p>
        </p:txBody>
      </p:sp>
      <p:sp>
        <p:nvSpPr>
          <p:cNvPr id="3" name="Content Placeholder 2">
            <a:extLst>
              <a:ext uri="{FF2B5EF4-FFF2-40B4-BE49-F238E27FC236}">
                <a16:creationId xmlns:a16="http://schemas.microsoft.com/office/drawing/2014/main" id="{E1EA9528-F6F2-4ACB-9B38-7C1B0DEFF397}"/>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DBD6045D-37E7-4AD9-A63A-DB9010CD8CFB}"/>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27217037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430838-35AA-43AE-9333-A583B05E2B31}"/>
              </a:ext>
            </a:extLst>
          </p:cNvPr>
          <p:cNvPicPr>
            <a:picLocks noChangeAspect="1"/>
          </p:cNvPicPr>
          <p:nvPr/>
        </p:nvPicPr>
        <p:blipFill>
          <a:blip r:embed="rId2"/>
          <a:stretch>
            <a:fillRect/>
          </a:stretch>
        </p:blipFill>
        <p:spPr>
          <a:xfrm>
            <a:off x="1229360" y="132162"/>
            <a:ext cx="6116320" cy="6654172"/>
          </a:xfrm>
          <a:prstGeom prst="rect">
            <a:avLst/>
          </a:prstGeom>
        </p:spPr>
      </p:pic>
    </p:spTree>
    <p:extLst>
      <p:ext uri="{BB962C8B-B14F-4D97-AF65-F5344CB8AC3E}">
        <p14:creationId xmlns:p14="http://schemas.microsoft.com/office/powerpoint/2010/main" val="15801323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838200" y="638589"/>
            <a:ext cx="11557764" cy="978933"/>
          </a:xfrm>
        </p:spPr>
        <p:txBody>
          <a:bodyPr/>
          <a:lstStyle/>
          <a:p>
            <a:r>
              <a:rPr lang="en-US" sz="4000" dirty="0"/>
              <a:t>Acute Respiratory Infection cases among children (under 5) for Neno District Hospital (Malawi)</a:t>
            </a:r>
          </a:p>
        </p:txBody>
      </p:sp>
      <p:pic>
        <p:nvPicPr>
          <p:cNvPr id="6" name="Content Placeholder 5">
            <a:extLst>
              <a:ext uri="{FF2B5EF4-FFF2-40B4-BE49-F238E27FC236}">
                <a16:creationId xmlns:a16="http://schemas.microsoft.com/office/drawing/2014/main" id="{1916A1BD-4D63-4687-A8D9-B526643B82A5}"/>
              </a:ext>
            </a:extLst>
          </p:cNvPr>
          <p:cNvPicPr>
            <a:picLocks noGrp="1" noChangeAspect="1"/>
          </p:cNvPicPr>
          <p:nvPr>
            <p:ph sz="half" idx="1"/>
          </p:nvPr>
        </p:nvPicPr>
        <p:blipFill>
          <a:blip r:embed="rId2"/>
          <a:stretch>
            <a:fillRect/>
          </a:stretch>
        </p:blipFill>
        <p:spPr>
          <a:xfrm>
            <a:off x="2849880" y="1865588"/>
            <a:ext cx="6243320" cy="4189476"/>
          </a:xfrm>
        </p:spPr>
      </p:pic>
    </p:spTree>
    <p:extLst>
      <p:ext uri="{BB962C8B-B14F-4D97-AF65-F5344CB8AC3E}">
        <p14:creationId xmlns:p14="http://schemas.microsoft.com/office/powerpoint/2010/main" val="24614325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7D2761D-970E-43B3-862D-EE7D38B6B60A}"/>
              </a:ext>
            </a:extLst>
          </p:cNvPr>
          <p:cNvSpPr>
            <a:spLocks noGrp="1"/>
          </p:cNvSpPr>
          <p:nvPr>
            <p:ph type="title"/>
          </p:nvPr>
        </p:nvSpPr>
        <p:spPr>
          <a:xfrm>
            <a:off x="838200" y="365126"/>
            <a:ext cx="10515600" cy="894714"/>
          </a:xfrm>
        </p:spPr>
        <p:txBody>
          <a:bodyPr/>
          <a:lstStyle/>
          <a:p>
            <a:r>
              <a:rPr lang="en-US" b="1" dirty="0"/>
              <a:t>Health service utilization indicators</a:t>
            </a:r>
          </a:p>
        </p:txBody>
      </p:sp>
      <p:sp>
        <p:nvSpPr>
          <p:cNvPr id="6" name="Content Placeholder 5">
            <a:extLst>
              <a:ext uri="{FF2B5EF4-FFF2-40B4-BE49-F238E27FC236}">
                <a16:creationId xmlns:a16="http://schemas.microsoft.com/office/drawing/2014/main" id="{35FDA17A-4094-4FBF-86DD-C690C6AF5415}"/>
              </a:ext>
            </a:extLst>
          </p:cNvPr>
          <p:cNvSpPr>
            <a:spLocks noGrp="1"/>
          </p:cNvSpPr>
          <p:nvPr>
            <p:ph idx="1"/>
          </p:nvPr>
        </p:nvSpPr>
        <p:spPr/>
        <p:txBody>
          <a:bodyPr/>
          <a:lstStyle/>
          <a:p>
            <a:r>
              <a:rPr lang="en-US" dirty="0"/>
              <a:t>Assess uptake of essential health services.</a:t>
            </a:r>
          </a:p>
          <a:p>
            <a:endParaRPr lang="en-US" dirty="0"/>
          </a:p>
          <a:p>
            <a:r>
              <a:rPr lang="en-US" dirty="0"/>
              <a:t>Compare uptake to “expected”.</a:t>
            </a:r>
          </a:p>
          <a:p>
            <a:pPr lvl="1"/>
            <a:r>
              <a:rPr lang="en-US" dirty="0"/>
              <a:t>Assessment of reasons for changes.</a:t>
            </a:r>
          </a:p>
          <a:p>
            <a:pPr lvl="1"/>
            <a:r>
              <a:rPr lang="en-US" dirty="0"/>
              <a:t>Targeted interventions to address any deficits.</a:t>
            </a:r>
          </a:p>
          <a:p>
            <a:pPr lvl="1"/>
            <a:endParaRPr lang="en-US" dirty="0"/>
          </a:p>
        </p:txBody>
      </p:sp>
    </p:spTree>
    <p:extLst>
      <p:ext uri="{BB962C8B-B14F-4D97-AF65-F5344CB8AC3E}">
        <p14:creationId xmlns:p14="http://schemas.microsoft.com/office/powerpoint/2010/main" val="25180443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97EF4B-0173-4480-A047-D41D55273DFB}"/>
              </a:ext>
            </a:extLst>
          </p:cNvPr>
          <p:cNvPicPr>
            <a:picLocks noChangeAspect="1"/>
          </p:cNvPicPr>
          <p:nvPr/>
        </p:nvPicPr>
        <p:blipFill>
          <a:blip r:embed="rId3"/>
          <a:stretch>
            <a:fillRect/>
          </a:stretch>
        </p:blipFill>
        <p:spPr>
          <a:xfrm>
            <a:off x="7372281" y="690880"/>
            <a:ext cx="4598253" cy="2067560"/>
          </a:xfrm>
          <a:prstGeom prst="rect">
            <a:avLst/>
          </a:prstGeom>
        </p:spPr>
      </p:pic>
      <p:pic>
        <p:nvPicPr>
          <p:cNvPr id="6" name="Picture 5">
            <a:extLst>
              <a:ext uri="{FF2B5EF4-FFF2-40B4-BE49-F238E27FC236}">
                <a16:creationId xmlns:a16="http://schemas.microsoft.com/office/drawing/2014/main" id="{9CF3883E-8485-4C84-81F4-0A98A66FB8FF}"/>
              </a:ext>
            </a:extLst>
          </p:cNvPr>
          <p:cNvPicPr>
            <a:picLocks noChangeAspect="1"/>
          </p:cNvPicPr>
          <p:nvPr/>
        </p:nvPicPr>
        <p:blipFill>
          <a:blip r:embed="rId4"/>
          <a:stretch>
            <a:fillRect/>
          </a:stretch>
        </p:blipFill>
        <p:spPr>
          <a:xfrm>
            <a:off x="221466" y="340360"/>
            <a:ext cx="7050493" cy="5872480"/>
          </a:xfrm>
          <a:prstGeom prst="rect">
            <a:avLst/>
          </a:prstGeom>
        </p:spPr>
      </p:pic>
    </p:spTree>
    <p:extLst>
      <p:ext uri="{BB962C8B-B14F-4D97-AF65-F5344CB8AC3E}">
        <p14:creationId xmlns:p14="http://schemas.microsoft.com/office/powerpoint/2010/main" val="17443410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03A70AC9-6191-4A38-94BD-18A674089C89}"/>
              </a:ext>
            </a:extLst>
          </p:cNvPr>
          <p:cNvPicPr>
            <a:picLocks noGrp="1" noChangeAspect="1"/>
          </p:cNvPicPr>
          <p:nvPr>
            <p:ph sz="half" idx="1"/>
          </p:nvPr>
        </p:nvPicPr>
        <p:blipFill rotWithShape="1">
          <a:blip r:embed="rId2"/>
          <a:srcRect l="59084" t="11759" r="4372" b="20842"/>
          <a:stretch/>
        </p:blipFill>
        <p:spPr>
          <a:xfrm>
            <a:off x="-1" y="263524"/>
            <a:ext cx="7559023" cy="4481196"/>
          </a:xfrm>
          <a:prstGeom prst="rect">
            <a:avLst/>
          </a:prstGeom>
        </p:spPr>
      </p:pic>
      <p:pic>
        <p:nvPicPr>
          <p:cNvPr id="12" name="Content Placeholder 11">
            <a:extLst>
              <a:ext uri="{FF2B5EF4-FFF2-40B4-BE49-F238E27FC236}">
                <a16:creationId xmlns:a16="http://schemas.microsoft.com/office/drawing/2014/main" id="{E8D5D7A7-CFDE-4E57-9F9B-1A8462273982}"/>
              </a:ext>
            </a:extLst>
          </p:cNvPr>
          <p:cNvPicPr>
            <a:picLocks noGrp="1" noChangeAspect="1"/>
          </p:cNvPicPr>
          <p:nvPr>
            <p:ph sz="half" idx="2"/>
          </p:nvPr>
        </p:nvPicPr>
        <p:blipFill rotWithShape="1">
          <a:blip r:embed="rId3"/>
          <a:srcRect l="65392" t="12341" r="8922" b="24827"/>
          <a:stretch/>
        </p:blipFill>
        <p:spPr>
          <a:xfrm>
            <a:off x="7118875" y="542605"/>
            <a:ext cx="6513467" cy="5121276"/>
          </a:xfrm>
          <a:prstGeom prst="rect">
            <a:avLst/>
          </a:prstGeom>
        </p:spPr>
      </p:pic>
    </p:spTree>
    <p:extLst>
      <p:ext uri="{BB962C8B-B14F-4D97-AF65-F5344CB8AC3E}">
        <p14:creationId xmlns:p14="http://schemas.microsoft.com/office/powerpoint/2010/main" val="621948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54589-C4E7-BEEE-385D-7143ED4BE248}"/>
              </a:ext>
            </a:extLst>
          </p:cNvPr>
          <p:cNvSpPr>
            <a:spLocks noGrp="1"/>
          </p:cNvSpPr>
          <p:nvPr>
            <p:ph type="title"/>
          </p:nvPr>
        </p:nvSpPr>
        <p:spPr/>
        <p:txBody>
          <a:bodyPr/>
          <a:lstStyle/>
          <a:p>
            <a:r>
              <a:rPr lang="en-US" dirty="0"/>
              <a:t>Expectations</a:t>
            </a:r>
          </a:p>
        </p:txBody>
      </p:sp>
      <p:sp>
        <p:nvSpPr>
          <p:cNvPr id="3" name="Content Placeholder 2">
            <a:extLst>
              <a:ext uri="{FF2B5EF4-FFF2-40B4-BE49-F238E27FC236}">
                <a16:creationId xmlns:a16="http://schemas.microsoft.com/office/drawing/2014/main" id="{7D2D3B03-DC69-C14C-72C9-0DA718A61B24}"/>
              </a:ext>
            </a:extLst>
          </p:cNvPr>
          <p:cNvSpPr>
            <a:spLocks noGrp="1"/>
          </p:cNvSpPr>
          <p:nvPr>
            <p:ph idx="1"/>
          </p:nvPr>
        </p:nvSpPr>
        <p:spPr>
          <a:xfrm>
            <a:off x="838200" y="1564395"/>
            <a:ext cx="6666186" cy="4626198"/>
          </a:xfrm>
        </p:spPr>
        <p:txBody>
          <a:bodyPr/>
          <a:lstStyle/>
          <a:p>
            <a:r>
              <a:rPr lang="en-US" dirty="0"/>
              <a:t>Questions</a:t>
            </a:r>
          </a:p>
          <a:p>
            <a:pPr lvl="1"/>
            <a:r>
              <a:rPr lang="en-US" dirty="0"/>
              <a:t>Raise hand.</a:t>
            </a:r>
          </a:p>
          <a:p>
            <a:pPr lvl="1"/>
            <a:r>
              <a:rPr lang="en-US" dirty="0"/>
              <a:t>Ask at any time!</a:t>
            </a:r>
          </a:p>
          <a:p>
            <a:r>
              <a:rPr lang="en-US" dirty="0"/>
              <a:t>Breaks</a:t>
            </a:r>
          </a:p>
          <a:p>
            <a:pPr lvl="1"/>
            <a:r>
              <a:rPr lang="en-US" dirty="0"/>
              <a:t>Structured breaks ~1/hour</a:t>
            </a:r>
          </a:p>
          <a:p>
            <a:pPr lvl="1"/>
            <a:r>
              <a:rPr lang="en-US" dirty="0"/>
              <a:t>Take whatever breaks you need</a:t>
            </a:r>
          </a:p>
          <a:p>
            <a:r>
              <a:rPr lang="en-US" dirty="0"/>
              <a:t>What to have out</a:t>
            </a:r>
          </a:p>
          <a:p>
            <a:pPr lvl="1"/>
            <a:r>
              <a:rPr lang="en-US" dirty="0"/>
              <a:t>Lectures: Paper and pen</a:t>
            </a:r>
          </a:p>
          <a:p>
            <a:pPr lvl="1"/>
            <a:r>
              <a:rPr lang="en-US" dirty="0"/>
              <a:t>Labs: Computer</a:t>
            </a:r>
          </a:p>
          <a:p>
            <a:endParaRPr lang="en-US" dirty="0"/>
          </a:p>
        </p:txBody>
      </p:sp>
    </p:spTree>
    <p:extLst>
      <p:ext uri="{BB962C8B-B14F-4D97-AF65-F5344CB8AC3E}">
        <p14:creationId xmlns:p14="http://schemas.microsoft.com/office/powerpoint/2010/main" val="1814020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84470-9210-4066-995D-A5D1FA8BC48B}"/>
              </a:ext>
            </a:extLst>
          </p:cNvPr>
          <p:cNvSpPr>
            <a:spLocks noGrp="1"/>
          </p:cNvSpPr>
          <p:nvPr>
            <p:ph type="title"/>
          </p:nvPr>
        </p:nvSpPr>
        <p:spPr>
          <a:xfrm>
            <a:off x="838200" y="243205"/>
            <a:ext cx="10515600" cy="978933"/>
          </a:xfrm>
        </p:spPr>
        <p:txBody>
          <a:bodyPr/>
          <a:lstStyle/>
          <a:p>
            <a:r>
              <a:rPr lang="en-US" dirty="0"/>
              <a:t>What about service utilization indicators?</a:t>
            </a:r>
          </a:p>
        </p:txBody>
      </p:sp>
      <p:sp>
        <p:nvSpPr>
          <p:cNvPr id="3" name="Content Placeholder 2">
            <a:extLst>
              <a:ext uri="{FF2B5EF4-FFF2-40B4-BE49-F238E27FC236}">
                <a16:creationId xmlns:a16="http://schemas.microsoft.com/office/drawing/2014/main" id="{CEF8BBAE-BB02-435B-A9FF-588C9F728E23}"/>
              </a:ext>
            </a:extLst>
          </p:cNvPr>
          <p:cNvSpPr>
            <a:spLocks noGrp="1"/>
          </p:cNvSpPr>
          <p:nvPr>
            <p:ph sz="half" idx="1"/>
          </p:nvPr>
        </p:nvSpPr>
        <p:spPr>
          <a:xfrm>
            <a:off x="838200" y="1398661"/>
            <a:ext cx="5181600" cy="4351338"/>
          </a:xfrm>
        </p:spPr>
        <p:txBody>
          <a:bodyPr/>
          <a:lstStyle/>
          <a:p>
            <a:r>
              <a:rPr lang="en-US" dirty="0"/>
              <a:t>Which of the ideal properties remain true when looking at HSU indicators?</a:t>
            </a:r>
          </a:p>
        </p:txBody>
      </p:sp>
      <p:sp>
        <p:nvSpPr>
          <p:cNvPr id="5" name="Content Placeholder 4">
            <a:extLst>
              <a:ext uri="{FF2B5EF4-FFF2-40B4-BE49-F238E27FC236}">
                <a16:creationId xmlns:a16="http://schemas.microsoft.com/office/drawing/2014/main" id="{786E358E-170F-4BEC-A47D-CE33E0070B73}"/>
              </a:ext>
            </a:extLst>
          </p:cNvPr>
          <p:cNvSpPr>
            <a:spLocks noGrp="1"/>
          </p:cNvSpPr>
          <p:nvPr>
            <p:ph sz="half" idx="2"/>
          </p:nvPr>
        </p:nvSpPr>
        <p:spPr>
          <a:xfrm>
            <a:off x="6172200" y="1398661"/>
            <a:ext cx="5181600" cy="4351338"/>
          </a:xfrm>
        </p:spPr>
        <p:txBody>
          <a:bodyPr/>
          <a:lstStyle/>
          <a:p>
            <a:r>
              <a:rPr lang="en-US" dirty="0"/>
              <a:t>Are there any different considerations when selecting HSU indicators?</a:t>
            </a:r>
          </a:p>
        </p:txBody>
      </p:sp>
    </p:spTree>
    <p:extLst>
      <p:ext uri="{BB962C8B-B14F-4D97-AF65-F5344CB8AC3E}">
        <p14:creationId xmlns:p14="http://schemas.microsoft.com/office/powerpoint/2010/main" val="16984972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762000" y="272829"/>
            <a:ext cx="10515600" cy="978933"/>
          </a:xfrm>
        </p:spPr>
        <p:txBody>
          <a:bodyPr/>
          <a:lstStyle/>
          <a:p>
            <a:r>
              <a:rPr lang="en-US" sz="4000" dirty="0"/>
              <a:t>Outpatient visits for </a:t>
            </a:r>
            <a:r>
              <a:rPr lang="en-US" sz="4000" dirty="0" err="1"/>
              <a:t>Lisungwi</a:t>
            </a:r>
            <a:r>
              <a:rPr lang="en-US" sz="4000" dirty="0"/>
              <a:t> Health Centre</a:t>
            </a:r>
          </a:p>
        </p:txBody>
      </p:sp>
      <p:pic>
        <p:nvPicPr>
          <p:cNvPr id="7" name="Content Placeholder 6">
            <a:extLst>
              <a:ext uri="{FF2B5EF4-FFF2-40B4-BE49-F238E27FC236}">
                <a16:creationId xmlns:a16="http://schemas.microsoft.com/office/drawing/2014/main" id="{89D4C3CF-4AE1-46BE-888F-89BB9626E513}"/>
              </a:ext>
            </a:extLst>
          </p:cNvPr>
          <p:cNvPicPr>
            <a:picLocks noGrp="1" noChangeAspect="1"/>
          </p:cNvPicPr>
          <p:nvPr>
            <p:ph sz="half" idx="1"/>
          </p:nvPr>
        </p:nvPicPr>
        <p:blipFill>
          <a:blip r:embed="rId2"/>
          <a:stretch>
            <a:fillRect/>
          </a:stretch>
        </p:blipFill>
        <p:spPr>
          <a:xfrm>
            <a:off x="2321560" y="1459188"/>
            <a:ext cx="6446520" cy="4325831"/>
          </a:xfrm>
        </p:spPr>
      </p:pic>
    </p:spTree>
    <p:extLst>
      <p:ext uri="{BB962C8B-B14F-4D97-AF65-F5344CB8AC3E}">
        <p14:creationId xmlns:p14="http://schemas.microsoft.com/office/powerpoint/2010/main" val="8038064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762000" y="404909"/>
            <a:ext cx="10515600" cy="978933"/>
          </a:xfrm>
        </p:spPr>
        <p:txBody>
          <a:bodyPr/>
          <a:lstStyle/>
          <a:p>
            <a:r>
              <a:rPr lang="en-US" sz="4000" dirty="0"/>
              <a:t>Kangaroo Mother Care indicator for </a:t>
            </a:r>
            <a:r>
              <a:rPr lang="en-US" sz="4000" dirty="0" err="1"/>
              <a:t>Neno</a:t>
            </a:r>
            <a:r>
              <a:rPr lang="en-US" sz="4000" dirty="0"/>
              <a:t> District Hospital</a:t>
            </a:r>
          </a:p>
        </p:txBody>
      </p:sp>
      <p:pic>
        <p:nvPicPr>
          <p:cNvPr id="6" name="Content Placeholder 5">
            <a:extLst>
              <a:ext uri="{FF2B5EF4-FFF2-40B4-BE49-F238E27FC236}">
                <a16:creationId xmlns:a16="http://schemas.microsoft.com/office/drawing/2014/main" id="{FA15A80A-EC72-4193-ADD5-2FA2649AC598}"/>
              </a:ext>
            </a:extLst>
          </p:cNvPr>
          <p:cNvPicPr>
            <a:picLocks noGrp="1" noChangeAspect="1"/>
          </p:cNvPicPr>
          <p:nvPr>
            <p:ph sz="half" idx="1"/>
          </p:nvPr>
        </p:nvPicPr>
        <p:blipFill>
          <a:blip r:embed="rId2"/>
          <a:stretch>
            <a:fillRect/>
          </a:stretch>
        </p:blipFill>
        <p:spPr>
          <a:xfrm>
            <a:off x="2799079" y="1656433"/>
            <a:ext cx="6050479" cy="4060074"/>
          </a:xfrm>
        </p:spPr>
      </p:pic>
    </p:spTree>
    <p:extLst>
      <p:ext uri="{BB962C8B-B14F-4D97-AF65-F5344CB8AC3E}">
        <p14:creationId xmlns:p14="http://schemas.microsoft.com/office/powerpoint/2010/main" val="3946350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C9015-F201-421D-9A4B-3DEDDF7AFFCD}"/>
              </a:ext>
            </a:extLst>
          </p:cNvPr>
          <p:cNvSpPr>
            <a:spLocks noGrp="1"/>
          </p:cNvSpPr>
          <p:nvPr>
            <p:ph type="title"/>
          </p:nvPr>
        </p:nvSpPr>
        <p:spPr/>
        <p:txBody>
          <a:bodyPr/>
          <a:lstStyle/>
          <a:p>
            <a:r>
              <a:rPr lang="en-US" dirty="0"/>
              <a:t>What’s next?</a:t>
            </a:r>
          </a:p>
        </p:txBody>
      </p:sp>
      <p:sp>
        <p:nvSpPr>
          <p:cNvPr id="3" name="Content Placeholder 2">
            <a:extLst>
              <a:ext uri="{FF2B5EF4-FFF2-40B4-BE49-F238E27FC236}">
                <a16:creationId xmlns:a16="http://schemas.microsoft.com/office/drawing/2014/main" id="{58FB36C6-585F-47CE-AA2B-8A8E6F3A29E0}"/>
              </a:ext>
            </a:extLst>
          </p:cNvPr>
          <p:cNvSpPr>
            <a:spLocks noGrp="1"/>
          </p:cNvSpPr>
          <p:nvPr>
            <p:ph sz="half" idx="1"/>
          </p:nvPr>
        </p:nvSpPr>
        <p:spPr>
          <a:xfrm>
            <a:off x="838200" y="1561221"/>
            <a:ext cx="10429240" cy="2508890"/>
          </a:xfrm>
        </p:spPr>
        <p:txBody>
          <a:bodyPr/>
          <a:lstStyle/>
          <a:p>
            <a:r>
              <a:rPr lang="en-US" dirty="0"/>
              <a:t>Day 2: Linear regression and building basic time series models</a:t>
            </a:r>
          </a:p>
          <a:p>
            <a:r>
              <a:rPr lang="en-US" dirty="0"/>
              <a:t>Day 3: Determining expected and comparing to observed</a:t>
            </a:r>
          </a:p>
          <a:p>
            <a:r>
              <a:rPr lang="en-US" dirty="0"/>
              <a:t>Day 4: Data processing and visualization</a:t>
            </a:r>
          </a:p>
          <a:p>
            <a:r>
              <a:rPr lang="en-US" dirty="0"/>
              <a:t>Day 5: Syndromic Surveillance research + projects</a:t>
            </a:r>
          </a:p>
        </p:txBody>
      </p:sp>
    </p:spTree>
    <p:extLst>
      <p:ext uri="{BB962C8B-B14F-4D97-AF65-F5344CB8AC3E}">
        <p14:creationId xmlns:p14="http://schemas.microsoft.com/office/powerpoint/2010/main" val="39499573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C4898-CFB3-AC99-6F0B-21534D5347EB}"/>
              </a:ext>
            </a:extLst>
          </p:cNvPr>
          <p:cNvSpPr>
            <a:spLocks noGrp="1"/>
          </p:cNvSpPr>
          <p:nvPr>
            <p:ph type="title"/>
          </p:nvPr>
        </p:nvSpPr>
        <p:spPr/>
        <p:txBody>
          <a:bodyPr/>
          <a:lstStyle/>
          <a:p>
            <a:r>
              <a:rPr lang="en-US" dirty="0"/>
              <a:t>Lab</a:t>
            </a:r>
          </a:p>
        </p:txBody>
      </p:sp>
      <p:sp>
        <p:nvSpPr>
          <p:cNvPr id="3" name="Content Placeholder 2">
            <a:extLst>
              <a:ext uri="{FF2B5EF4-FFF2-40B4-BE49-F238E27FC236}">
                <a16:creationId xmlns:a16="http://schemas.microsoft.com/office/drawing/2014/main" id="{432A7A3C-28FA-AF69-1877-6BF7462D79A2}"/>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852ED3E-9C5D-D59E-318A-6ECAA2A2020B}"/>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2687003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2B6D1-209C-F8E2-A2DF-9ABBA0DC3C3F}"/>
              </a:ext>
            </a:extLst>
          </p:cNvPr>
          <p:cNvSpPr>
            <a:spLocks noGrp="1"/>
          </p:cNvSpPr>
          <p:nvPr>
            <p:ph type="title"/>
          </p:nvPr>
        </p:nvSpPr>
        <p:spPr/>
        <p:txBody>
          <a:bodyPr/>
          <a:lstStyle/>
          <a:p>
            <a:r>
              <a:rPr lang="en-US" dirty="0"/>
              <a:t>Why use R?</a:t>
            </a:r>
          </a:p>
        </p:txBody>
      </p:sp>
      <p:sp>
        <p:nvSpPr>
          <p:cNvPr id="3" name="Content Placeholder 2">
            <a:extLst>
              <a:ext uri="{FF2B5EF4-FFF2-40B4-BE49-F238E27FC236}">
                <a16:creationId xmlns:a16="http://schemas.microsoft.com/office/drawing/2014/main" id="{47AD3A1E-FDBF-B405-E155-B181FE0A8324}"/>
              </a:ext>
            </a:extLst>
          </p:cNvPr>
          <p:cNvSpPr>
            <a:spLocks noGrp="1"/>
          </p:cNvSpPr>
          <p:nvPr>
            <p:ph sz="half" idx="1"/>
          </p:nvPr>
        </p:nvSpPr>
        <p:spPr>
          <a:xfrm>
            <a:off x="838200" y="1561221"/>
            <a:ext cx="10259728" cy="4351338"/>
          </a:xfrm>
        </p:spPr>
        <p:txBody>
          <a:bodyPr/>
          <a:lstStyle/>
          <a:p>
            <a:r>
              <a:rPr lang="en-US" dirty="0"/>
              <a:t>It is free!</a:t>
            </a:r>
          </a:p>
          <a:p>
            <a:r>
              <a:rPr lang="en-US" dirty="0"/>
              <a:t>It has extensive packages for (almost) any specialized tool/analysis.</a:t>
            </a:r>
          </a:p>
          <a:p>
            <a:r>
              <a:rPr lang="en-US" dirty="0"/>
              <a:t>Easy data manipulation and graphics</a:t>
            </a:r>
          </a:p>
          <a:p>
            <a:r>
              <a:rPr lang="en-US" dirty="0"/>
              <a:t>Easy reproducibility (R Markdown)</a:t>
            </a:r>
          </a:p>
          <a:p>
            <a:r>
              <a:rPr lang="en-US" dirty="0"/>
              <a:t>Computationally faster than Stata</a:t>
            </a:r>
          </a:p>
        </p:txBody>
      </p:sp>
    </p:spTree>
    <p:extLst>
      <p:ext uri="{BB962C8B-B14F-4D97-AF65-F5344CB8AC3E}">
        <p14:creationId xmlns:p14="http://schemas.microsoft.com/office/powerpoint/2010/main" val="23589208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DA907-3542-24BA-D5EB-49802231DF83}"/>
              </a:ext>
            </a:extLst>
          </p:cNvPr>
          <p:cNvSpPr>
            <a:spLocks noGrp="1"/>
          </p:cNvSpPr>
          <p:nvPr>
            <p:ph type="title"/>
          </p:nvPr>
        </p:nvSpPr>
        <p:spPr/>
        <p:txBody>
          <a:bodyPr/>
          <a:lstStyle/>
          <a:p>
            <a:r>
              <a:rPr lang="en-US" dirty="0"/>
              <a:t>R examples</a:t>
            </a:r>
          </a:p>
        </p:txBody>
      </p:sp>
      <p:sp>
        <p:nvSpPr>
          <p:cNvPr id="3" name="Content Placeholder 2">
            <a:extLst>
              <a:ext uri="{FF2B5EF4-FFF2-40B4-BE49-F238E27FC236}">
                <a16:creationId xmlns:a16="http://schemas.microsoft.com/office/drawing/2014/main" id="{4B6D0E95-6DCC-42C7-0FAF-D05FB66B2240}"/>
              </a:ext>
            </a:extLst>
          </p:cNvPr>
          <p:cNvSpPr>
            <a:spLocks noGrp="1"/>
          </p:cNvSpPr>
          <p:nvPr>
            <p:ph sz="half" idx="1"/>
          </p:nvPr>
        </p:nvSpPr>
        <p:spPr>
          <a:xfrm>
            <a:off x="838200" y="1561221"/>
            <a:ext cx="5181600" cy="4351338"/>
          </a:xfrm>
        </p:spPr>
        <p:txBody>
          <a:bodyPr/>
          <a:lstStyle/>
          <a:p>
            <a:r>
              <a:rPr lang="en-US" dirty="0">
                <a:hlinkClick r:id="rId2"/>
              </a:rPr>
              <a:t>https://r-graph-gallery.com/</a:t>
            </a:r>
            <a:endParaRPr lang="en-US" dirty="0"/>
          </a:p>
          <a:p>
            <a:r>
              <a:rPr lang="en-US" dirty="0">
                <a:hlinkClick r:id="rId3"/>
              </a:rPr>
              <a:t>https://hoga.shinyapps.io/healthdown/</a:t>
            </a:r>
            <a:r>
              <a:rPr lang="en-US" dirty="0"/>
              <a:t> </a:t>
            </a:r>
          </a:p>
        </p:txBody>
      </p:sp>
      <p:pic>
        <p:nvPicPr>
          <p:cNvPr id="1026" name="Picture 2">
            <a:extLst>
              <a:ext uri="{FF2B5EF4-FFF2-40B4-BE49-F238E27FC236}">
                <a16:creationId xmlns:a16="http://schemas.microsoft.com/office/drawing/2014/main" id="{05E98DA9-9634-C88D-CDA5-62E820C35F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23672" y="0"/>
            <a:ext cx="3669405" cy="398087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B15B96D0-D96D-61F9-C0F4-8BBED408F8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5491" y="2609378"/>
            <a:ext cx="4624453" cy="33031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82814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1DC8B-3C5A-842C-8F7C-A98D5573BBEA}"/>
              </a:ext>
            </a:extLst>
          </p:cNvPr>
          <p:cNvSpPr>
            <a:spLocks noGrp="1"/>
          </p:cNvSpPr>
          <p:nvPr>
            <p:ph type="title"/>
          </p:nvPr>
        </p:nvSpPr>
        <p:spPr/>
        <p:txBody>
          <a:bodyPr/>
          <a:lstStyle/>
          <a:p>
            <a:r>
              <a:rPr lang="en-US" dirty="0"/>
              <a:t>Logistics</a:t>
            </a:r>
          </a:p>
        </p:txBody>
      </p:sp>
      <p:sp>
        <p:nvSpPr>
          <p:cNvPr id="3" name="Content Placeholder 2">
            <a:extLst>
              <a:ext uri="{FF2B5EF4-FFF2-40B4-BE49-F238E27FC236}">
                <a16:creationId xmlns:a16="http://schemas.microsoft.com/office/drawing/2014/main" id="{519EFBE5-6CAC-A6F7-5080-77FEB9A0A2F4}"/>
              </a:ext>
            </a:extLst>
          </p:cNvPr>
          <p:cNvSpPr>
            <a:spLocks noGrp="1"/>
          </p:cNvSpPr>
          <p:nvPr>
            <p:ph idx="1"/>
          </p:nvPr>
        </p:nvSpPr>
        <p:spPr/>
        <p:txBody>
          <a:bodyPr/>
          <a:lstStyle/>
          <a:p>
            <a:r>
              <a:rPr lang="en-US" dirty="0"/>
              <a:t>Course materials: </a:t>
            </a:r>
            <a:r>
              <a:rPr lang="en-US" dirty="0">
                <a:hlinkClick r:id="rId2"/>
              </a:rPr>
              <a:t>https://tinyurl.com/yyufvh6t</a:t>
            </a:r>
            <a:endParaRPr lang="en-US" dirty="0"/>
          </a:p>
          <a:p>
            <a:pPr lvl="1"/>
            <a:r>
              <a:rPr lang="en-US" dirty="0"/>
              <a:t>Bookmark this page – we will be using it a lot!</a:t>
            </a:r>
          </a:p>
          <a:p>
            <a:r>
              <a:rPr lang="en-US" dirty="0"/>
              <a:t>Install R and </a:t>
            </a:r>
            <a:r>
              <a:rPr lang="en-US" dirty="0" err="1"/>
              <a:t>Rstudio</a:t>
            </a:r>
            <a:endParaRPr lang="en-US" dirty="0"/>
          </a:p>
        </p:txBody>
      </p:sp>
    </p:spTree>
    <p:extLst>
      <p:ext uri="{BB962C8B-B14F-4D97-AF65-F5344CB8AC3E}">
        <p14:creationId xmlns:p14="http://schemas.microsoft.com/office/powerpoint/2010/main" val="4136216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3A05E-06D2-1B58-FA7C-5665FECE6695}"/>
              </a:ext>
            </a:extLst>
          </p:cNvPr>
          <p:cNvSpPr>
            <a:spLocks noGrp="1"/>
          </p:cNvSpPr>
          <p:nvPr>
            <p:ph type="title"/>
          </p:nvPr>
        </p:nvSpPr>
        <p:spPr/>
        <p:txBody>
          <a:bodyPr/>
          <a:lstStyle/>
          <a:p>
            <a:r>
              <a:rPr lang="en-US" dirty="0"/>
              <a:t>Daily Structure (roughly)</a:t>
            </a:r>
          </a:p>
        </p:txBody>
      </p:sp>
      <p:sp>
        <p:nvSpPr>
          <p:cNvPr id="3" name="Content Placeholder 2">
            <a:extLst>
              <a:ext uri="{FF2B5EF4-FFF2-40B4-BE49-F238E27FC236}">
                <a16:creationId xmlns:a16="http://schemas.microsoft.com/office/drawing/2014/main" id="{AF357919-F0CC-301F-1030-E10F156A2594}"/>
              </a:ext>
            </a:extLst>
          </p:cNvPr>
          <p:cNvSpPr>
            <a:spLocks noGrp="1"/>
          </p:cNvSpPr>
          <p:nvPr>
            <p:ph idx="1"/>
          </p:nvPr>
        </p:nvSpPr>
        <p:spPr>
          <a:xfrm>
            <a:off x="838200" y="1564395"/>
            <a:ext cx="10515600" cy="4731302"/>
          </a:xfrm>
        </p:spPr>
        <p:txBody>
          <a:bodyPr numCol="2"/>
          <a:lstStyle/>
          <a:p>
            <a:pPr marL="0" indent="0">
              <a:buNone/>
            </a:pPr>
            <a:r>
              <a:rPr lang="en-US" sz="2400" dirty="0"/>
              <a:t>Today:</a:t>
            </a:r>
          </a:p>
          <a:p>
            <a:r>
              <a:rPr lang="en-US" sz="2400" dirty="0"/>
              <a:t>11am-12pm: Lecture</a:t>
            </a:r>
          </a:p>
          <a:p>
            <a:r>
              <a:rPr lang="en-US" sz="2400" dirty="0"/>
              <a:t>12-1pm: Lunch</a:t>
            </a:r>
          </a:p>
          <a:p>
            <a:r>
              <a:rPr lang="en-US" sz="2400" dirty="0"/>
              <a:t>1-3pm: Lab</a:t>
            </a:r>
          </a:p>
          <a:p>
            <a:r>
              <a:rPr lang="en-US" sz="2400" dirty="0"/>
              <a:t>3-4pm: Lecture</a:t>
            </a:r>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pPr marL="0" indent="0">
              <a:buNone/>
            </a:pPr>
            <a:r>
              <a:rPr lang="en-US" sz="2400" dirty="0"/>
              <a:t>Tuesday – Friday:</a:t>
            </a:r>
          </a:p>
          <a:p>
            <a:r>
              <a:rPr lang="en-US" sz="2400" dirty="0"/>
              <a:t>9am – 1015am: Lecture</a:t>
            </a:r>
          </a:p>
          <a:p>
            <a:r>
              <a:rPr lang="en-US" sz="2400" dirty="0"/>
              <a:t>1030am – 12pm: Lab/Project</a:t>
            </a:r>
          </a:p>
          <a:p>
            <a:r>
              <a:rPr lang="en-US" sz="2400" dirty="0"/>
              <a:t>12-1pm: Lunch</a:t>
            </a:r>
          </a:p>
          <a:p>
            <a:r>
              <a:rPr lang="en-US" sz="2400" dirty="0"/>
              <a:t>1pm – 2pm: Lecture</a:t>
            </a:r>
          </a:p>
          <a:p>
            <a:r>
              <a:rPr lang="en-US" sz="2400" dirty="0"/>
              <a:t>215pm – 4pm: Lab/Project</a:t>
            </a:r>
          </a:p>
          <a:p>
            <a:r>
              <a:rPr lang="en-US" sz="2400" dirty="0"/>
              <a:t>4pm – 5pm: (Optional) Office hours/extra help</a:t>
            </a:r>
          </a:p>
          <a:p>
            <a:pPr marL="0" indent="0">
              <a:buNone/>
            </a:pPr>
            <a:endParaRPr lang="en-US" sz="2400" dirty="0"/>
          </a:p>
          <a:p>
            <a:pPr marL="0" indent="0">
              <a:buNone/>
            </a:pPr>
            <a:r>
              <a:rPr lang="en-US" sz="2400" dirty="0"/>
              <a:t>* Friday end at 1pm</a:t>
            </a:r>
          </a:p>
          <a:p>
            <a:endParaRPr lang="en-US" sz="2400" dirty="0"/>
          </a:p>
        </p:txBody>
      </p:sp>
    </p:spTree>
    <p:extLst>
      <p:ext uri="{BB962C8B-B14F-4D97-AF65-F5344CB8AC3E}">
        <p14:creationId xmlns:p14="http://schemas.microsoft.com/office/powerpoint/2010/main" val="2331678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DB7D3-AEB3-09F9-D15A-B50E07404482}"/>
              </a:ext>
            </a:extLst>
          </p:cNvPr>
          <p:cNvSpPr>
            <a:spLocks noGrp="1"/>
          </p:cNvSpPr>
          <p:nvPr>
            <p:ph type="title"/>
          </p:nvPr>
        </p:nvSpPr>
        <p:spPr/>
        <p:txBody>
          <a:bodyPr/>
          <a:lstStyle/>
          <a:p>
            <a:r>
              <a:rPr lang="en-US" dirty="0"/>
              <a:t>In this lecture</a:t>
            </a:r>
          </a:p>
        </p:txBody>
      </p:sp>
      <p:sp>
        <p:nvSpPr>
          <p:cNvPr id="3" name="Content Placeholder 2">
            <a:extLst>
              <a:ext uri="{FF2B5EF4-FFF2-40B4-BE49-F238E27FC236}">
                <a16:creationId xmlns:a16="http://schemas.microsoft.com/office/drawing/2014/main" id="{56408335-B741-49C7-4DAC-88450ADF9513}"/>
              </a:ext>
            </a:extLst>
          </p:cNvPr>
          <p:cNvSpPr>
            <a:spLocks noGrp="1"/>
          </p:cNvSpPr>
          <p:nvPr>
            <p:ph idx="1"/>
          </p:nvPr>
        </p:nvSpPr>
        <p:spPr>
          <a:xfrm>
            <a:off x="838200" y="1564395"/>
            <a:ext cx="10515600" cy="2199083"/>
          </a:xfrm>
        </p:spPr>
        <p:txBody>
          <a:bodyPr/>
          <a:lstStyle/>
          <a:p>
            <a:r>
              <a:rPr lang="en-US" dirty="0"/>
              <a:t>My background</a:t>
            </a:r>
          </a:p>
          <a:p>
            <a:r>
              <a:rPr lang="en-US" dirty="0"/>
              <a:t>Goals of this training</a:t>
            </a:r>
          </a:p>
          <a:p>
            <a:r>
              <a:rPr lang="en-US" dirty="0"/>
              <a:t>Motivating example – syndromic surveillance</a:t>
            </a:r>
          </a:p>
          <a:p>
            <a:r>
              <a:rPr lang="en-US" dirty="0"/>
              <a:t>Intro to R</a:t>
            </a:r>
          </a:p>
          <a:p>
            <a:endParaRPr lang="en-US" dirty="0"/>
          </a:p>
        </p:txBody>
      </p:sp>
    </p:spTree>
    <p:extLst>
      <p:ext uri="{BB962C8B-B14F-4D97-AF65-F5344CB8AC3E}">
        <p14:creationId xmlns:p14="http://schemas.microsoft.com/office/powerpoint/2010/main" val="2256208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E0FC87-3007-482E-B84C-C6A6624C4E40}"/>
              </a:ext>
            </a:extLst>
          </p:cNvPr>
          <p:cNvSpPr>
            <a:spLocks noGrp="1"/>
          </p:cNvSpPr>
          <p:nvPr>
            <p:ph type="title"/>
          </p:nvPr>
        </p:nvSpPr>
        <p:spPr/>
        <p:txBody>
          <a:bodyPr/>
          <a:lstStyle/>
          <a:p>
            <a:r>
              <a:rPr lang="en-US" dirty="0"/>
              <a:t>Background and Overview</a:t>
            </a:r>
          </a:p>
        </p:txBody>
      </p:sp>
    </p:spTree>
    <p:extLst>
      <p:ext uri="{BB962C8B-B14F-4D97-AF65-F5344CB8AC3E}">
        <p14:creationId xmlns:p14="http://schemas.microsoft.com/office/powerpoint/2010/main" val="2603637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B534C-40A2-C149-83DD-398D1A58B817}"/>
              </a:ext>
            </a:extLst>
          </p:cNvPr>
          <p:cNvSpPr>
            <a:spLocks noGrp="1"/>
          </p:cNvSpPr>
          <p:nvPr>
            <p:ph type="title"/>
          </p:nvPr>
        </p:nvSpPr>
        <p:spPr/>
        <p:txBody>
          <a:bodyPr/>
          <a:lstStyle/>
          <a:p>
            <a:r>
              <a:rPr lang="en-US" dirty="0"/>
              <a:t>My background</a:t>
            </a:r>
          </a:p>
        </p:txBody>
      </p:sp>
      <p:sp>
        <p:nvSpPr>
          <p:cNvPr id="3" name="Content Placeholder 2">
            <a:extLst>
              <a:ext uri="{FF2B5EF4-FFF2-40B4-BE49-F238E27FC236}">
                <a16:creationId xmlns:a16="http://schemas.microsoft.com/office/drawing/2014/main" id="{0B1DE021-2F18-221E-D2C1-7B18F9971879}"/>
              </a:ext>
            </a:extLst>
          </p:cNvPr>
          <p:cNvSpPr>
            <a:spLocks noGrp="1"/>
          </p:cNvSpPr>
          <p:nvPr>
            <p:ph idx="1"/>
          </p:nvPr>
        </p:nvSpPr>
        <p:spPr/>
        <p:txBody>
          <a:bodyPr/>
          <a:lstStyle/>
          <a:p>
            <a:r>
              <a:rPr lang="en-US" dirty="0"/>
              <a:t>BA in applied math</a:t>
            </a:r>
          </a:p>
          <a:p>
            <a:r>
              <a:rPr lang="en-US" dirty="0"/>
              <a:t>Taught high school math for 2 years.</a:t>
            </a:r>
          </a:p>
          <a:p>
            <a:r>
              <a:rPr lang="en-US" dirty="0"/>
              <a:t>Completing PhD in Biostatistics at Harvard</a:t>
            </a:r>
          </a:p>
          <a:p>
            <a:r>
              <a:rPr lang="en-US" dirty="0"/>
              <a:t>Coding in R!</a:t>
            </a:r>
          </a:p>
          <a:p>
            <a:r>
              <a:rPr lang="en-US" i="1" dirty="0"/>
              <a:t>(outside of work): Enjoy cooking, making music, and spending time with my two cats and fiancé. </a:t>
            </a:r>
          </a:p>
        </p:txBody>
      </p:sp>
    </p:spTree>
    <p:extLst>
      <p:ext uri="{BB962C8B-B14F-4D97-AF65-F5344CB8AC3E}">
        <p14:creationId xmlns:p14="http://schemas.microsoft.com/office/powerpoint/2010/main" val="3756928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C7FE4-90AD-000B-A7A1-70069CC26B83}"/>
              </a:ext>
            </a:extLst>
          </p:cNvPr>
          <p:cNvSpPr>
            <a:spLocks noGrp="1"/>
          </p:cNvSpPr>
          <p:nvPr>
            <p:ph type="title"/>
          </p:nvPr>
        </p:nvSpPr>
        <p:spPr/>
        <p:txBody>
          <a:bodyPr/>
          <a:lstStyle/>
          <a:p>
            <a:r>
              <a:rPr lang="en-US" dirty="0"/>
              <a:t>Syndromic Surveillance Work</a:t>
            </a:r>
          </a:p>
        </p:txBody>
      </p:sp>
      <p:sp>
        <p:nvSpPr>
          <p:cNvPr id="3" name="Content Placeholder 2">
            <a:extLst>
              <a:ext uri="{FF2B5EF4-FFF2-40B4-BE49-F238E27FC236}">
                <a16:creationId xmlns:a16="http://schemas.microsoft.com/office/drawing/2014/main" id="{F6BE088F-0818-E741-2A97-51C45E584DC9}"/>
              </a:ext>
            </a:extLst>
          </p:cNvPr>
          <p:cNvSpPr>
            <a:spLocks noGrp="1"/>
          </p:cNvSpPr>
          <p:nvPr>
            <p:ph idx="1"/>
          </p:nvPr>
        </p:nvSpPr>
        <p:spPr>
          <a:xfrm>
            <a:off x="838200" y="1534849"/>
            <a:ext cx="10515600" cy="1023000"/>
          </a:xfrm>
        </p:spPr>
        <p:txBody>
          <a:bodyPr/>
          <a:lstStyle/>
          <a:p>
            <a:r>
              <a:rPr lang="en-US" dirty="0"/>
              <a:t>Ran a simulation study on syndromic surveillance on HMIS data using </a:t>
            </a:r>
            <a:r>
              <a:rPr lang="en-US" dirty="0" err="1"/>
              <a:t>spatio</a:t>
            </a:r>
            <a:r>
              <a:rPr lang="en-US" dirty="0"/>
              <a:t>-temporal models and with missing data.</a:t>
            </a:r>
          </a:p>
        </p:txBody>
      </p:sp>
      <p:pic>
        <p:nvPicPr>
          <p:cNvPr id="5" name="Picture 4">
            <a:extLst>
              <a:ext uri="{FF2B5EF4-FFF2-40B4-BE49-F238E27FC236}">
                <a16:creationId xmlns:a16="http://schemas.microsoft.com/office/drawing/2014/main" id="{115CE9A9-A862-A97A-3164-D92BBC9F557A}"/>
              </a:ext>
            </a:extLst>
          </p:cNvPr>
          <p:cNvPicPr>
            <a:picLocks noChangeAspect="1"/>
          </p:cNvPicPr>
          <p:nvPr/>
        </p:nvPicPr>
        <p:blipFill>
          <a:blip r:embed="rId2"/>
          <a:stretch>
            <a:fillRect/>
          </a:stretch>
        </p:blipFill>
        <p:spPr>
          <a:xfrm>
            <a:off x="4735629" y="2414752"/>
            <a:ext cx="6994358" cy="2028496"/>
          </a:xfrm>
          <a:prstGeom prst="rect">
            <a:avLst/>
          </a:prstGeom>
        </p:spPr>
      </p:pic>
      <p:sp>
        <p:nvSpPr>
          <p:cNvPr id="6" name="TextBox 5">
            <a:extLst>
              <a:ext uri="{FF2B5EF4-FFF2-40B4-BE49-F238E27FC236}">
                <a16:creationId xmlns:a16="http://schemas.microsoft.com/office/drawing/2014/main" id="{33073B22-0162-B8D6-D7A0-A5709BF6AC89}"/>
              </a:ext>
            </a:extLst>
          </p:cNvPr>
          <p:cNvSpPr txBox="1"/>
          <p:nvPr/>
        </p:nvSpPr>
        <p:spPr>
          <a:xfrm>
            <a:off x="721895" y="2483666"/>
            <a:ext cx="4292868"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Georgia" panose="02040502050405020303" pitchFamily="18" charset="0"/>
              </a:rPr>
              <a:t>Collaborating with HIS team about syndromic surveillance and this training.</a:t>
            </a:r>
          </a:p>
        </p:txBody>
      </p:sp>
    </p:spTree>
    <p:extLst>
      <p:ext uri="{BB962C8B-B14F-4D97-AF65-F5344CB8AC3E}">
        <p14:creationId xmlns:p14="http://schemas.microsoft.com/office/powerpoint/2010/main" val="4194904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8B09F-15CA-D547-4D35-8BF64E3C766B}"/>
              </a:ext>
            </a:extLst>
          </p:cNvPr>
          <p:cNvSpPr>
            <a:spLocks noGrp="1"/>
          </p:cNvSpPr>
          <p:nvPr>
            <p:ph type="title"/>
          </p:nvPr>
        </p:nvSpPr>
        <p:spPr/>
        <p:txBody>
          <a:bodyPr/>
          <a:lstStyle/>
          <a:p>
            <a:r>
              <a:rPr lang="en-US" dirty="0"/>
              <a:t>Breakout Question</a:t>
            </a:r>
          </a:p>
        </p:txBody>
      </p:sp>
      <p:sp>
        <p:nvSpPr>
          <p:cNvPr id="3" name="Content Placeholder 2">
            <a:extLst>
              <a:ext uri="{FF2B5EF4-FFF2-40B4-BE49-F238E27FC236}">
                <a16:creationId xmlns:a16="http://schemas.microsoft.com/office/drawing/2014/main" id="{7D726F9B-5841-ACF5-8C0D-4CD1F25AD139}"/>
              </a:ext>
            </a:extLst>
          </p:cNvPr>
          <p:cNvSpPr>
            <a:spLocks noGrp="1"/>
          </p:cNvSpPr>
          <p:nvPr>
            <p:ph idx="1"/>
          </p:nvPr>
        </p:nvSpPr>
        <p:spPr/>
        <p:txBody>
          <a:bodyPr/>
          <a:lstStyle/>
          <a:p>
            <a:r>
              <a:rPr lang="en-US" dirty="0"/>
              <a:t>Why are you attending this training? </a:t>
            </a:r>
          </a:p>
          <a:p>
            <a:r>
              <a:rPr lang="en-US" dirty="0"/>
              <a:t>What are you hoping to learn?</a:t>
            </a:r>
          </a:p>
          <a:p>
            <a:r>
              <a:rPr lang="en-US" dirty="0"/>
              <a:t>What background skills and knowledge do you bring?</a:t>
            </a:r>
          </a:p>
          <a:p>
            <a:endParaRPr lang="en-US" dirty="0"/>
          </a:p>
          <a:p>
            <a:r>
              <a:rPr lang="en-US" i="1" dirty="0"/>
              <a:t>Share your answers with someone next to you</a:t>
            </a:r>
            <a:r>
              <a:rPr lang="en-US" dirty="0"/>
              <a:t> </a:t>
            </a:r>
          </a:p>
        </p:txBody>
      </p:sp>
    </p:spTree>
    <p:extLst>
      <p:ext uri="{BB962C8B-B14F-4D97-AF65-F5344CB8AC3E}">
        <p14:creationId xmlns:p14="http://schemas.microsoft.com/office/powerpoint/2010/main" val="96041266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995</TotalTime>
  <Words>1295</Words>
  <Application>Microsoft Office PowerPoint</Application>
  <PresentationFormat>Widescreen</PresentationFormat>
  <Paragraphs>187</Paragraphs>
  <Slides>37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Georgia</vt:lpstr>
      <vt:lpstr>Times New Roman</vt:lpstr>
      <vt:lpstr>1_Office Theme</vt:lpstr>
      <vt:lpstr>Data Analysis and Syndromic Surveillance using R</vt:lpstr>
      <vt:lpstr>Acknowledgements</vt:lpstr>
      <vt:lpstr>Expectations</vt:lpstr>
      <vt:lpstr>Daily Structure (roughly)</vt:lpstr>
      <vt:lpstr>In this lecture</vt:lpstr>
      <vt:lpstr>Background and Overview</vt:lpstr>
      <vt:lpstr>My background</vt:lpstr>
      <vt:lpstr>Syndromic Surveillance Work</vt:lpstr>
      <vt:lpstr>Breakout Question</vt:lpstr>
      <vt:lpstr>My Response</vt:lpstr>
      <vt:lpstr>Goals of this training</vt:lpstr>
      <vt:lpstr>Survey review (n = 7)</vt:lpstr>
      <vt:lpstr>Motivating Example – Syndromic Surveillance</vt:lpstr>
      <vt:lpstr>Core common questions</vt:lpstr>
      <vt:lpstr>Core common questions</vt:lpstr>
      <vt:lpstr>How can we leverage routinely collected data to improve COVID-19 response?</vt:lpstr>
      <vt:lpstr>PowerPoint Presentation</vt:lpstr>
      <vt:lpstr>Steeper reductions observed in Pentavalent in Haiti, Liberia &amp; Malawi early in 2020</vt:lpstr>
      <vt:lpstr>Selecting indicators</vt:lpstr>
      <vt:lpstr>What is an indicator?</vt:lpstr>
      <vt:lpstr>Syndromic surveillance</vt:lpstr>
      <vt:lpstr>COVID-19 Surveillance</vt:lpstr>
      <vt:lpstr>mPox and Lassa Fever Surveillance</vt:lpstr>
      <vt:lpstr>Recommended indicators</vt:lpstr>
      <vt:lpstr>PowerPoint Presentation</vt:lpstr>
      <vt:lpstr>Acute Respiratory Infection cases among children (under 5) for Neno District Hospital (Malawi)</vt:lpstr>
      <vt:lpstr>Health service utilization indicators</vt:lpstr>
      <vt:lpstr>PowerPoint Presentation</vt:lpstr>
      <vt:lpstr>PowerPoint Presentation</vt:lpstr>
      <vt:lpstr>What about service utilization indicators?</vt:lpstr>
      <vt:lpstr>Outpatient visits for Lisungwi Health Centre</vt:lpstr>
      <vt:lpstr>Kangaroo Mother Care indicator for Neno District Hospital</vt:lpstr>
      <vt:lpstr>What’s next?</vt:lpstr>
      <vt:lpstr>Lab</vt:lpstr>
      <vt:lpstr>Why use R?</vt:lpstr>
      <vt:lpstr>R examples</vt:lpstr>
      <vt:lpstr>Logistics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Audrey Mercadante</dc:creator>
  <cp:lastModifiedBy>Link, Nick</cp:lastModifiedBy>
  <cp:revision>174</cp:revision>
  <dcterms:created xsi:type="dcterms:W3CDTF">2019-03-28T20:29:47Z</dcterms:created>
  <dcterms:modified xsi:type="dcterms:W3CDTF">2024-12-08T20:17:32Z</dcterms:modified>
</cp:coreProperties>
</file>

<file path=docProps/thumbnail.jpeg>
</file>